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 id="2147483743" r:id="rId2"/>
  </p:sldMasterIdLst>
  <p:notesMasterIdLst>
    <p:notesMasterId r:id="rId38"/>
  </p:notesMasterIdLst>
  <p:sldIdLst>
    <p:sldId id="397" r:id="rId3"/>
    <p:sldId id="398" r:id="rId4"/>
    <p:sldId id="399" r:id="rId5"/>
    <p:sldId id="400" r:id="rId6"/>
    <p:sldId id="401" r:id="rId7"/>
    <p:sldId id="402" r:id="rId8"/>
    <p:sldId id="403" r:id="rId9"/>
    <p:sldId id="404" r:id="rId10"/>
    <p:sldId id="405" r:id="rId11"/>
    <p:sldId id="406" r:id="rId12"/>
    <p:sldId id="259" r:id="rId13"/>
    <p:sldId id="373" r:id="rId14"/>
    <p:sldId id="374" r:id="rId15"/>
    <p:sldId id="375" r:id="rId16"/>
    <p:sldId id="376" r:id="rId17"/>
    <p:sldId id="377" r:id="rId18"/>
    <p:sldId id="378" r:id="rId19"/>
    <p:sldId id="379" r:id="rId20"/>
    <p:sldId id="380" r:id="rId21"/>
    <p:sldId id="381" r:id="rId22"/>
    <p:sldId id="382" r:id="rId23"/>
    <p:sldId id="383" r:id="rId24"/>
    <p:sldId id="407" r:id="rId25"/>
    <p:sldId id="384" r:id="rId26"/>
    <p:sldId id="385" r:id="rId27"/>
    <p:sldId id="386" r:id="rId28"/>
    <p:sldId id="387" r:id="rId29"/>
    <p:sldId id="388" r:id="rId30"/>
    <p:sldId id="389" r:id="rId31"/>
    <p:sldId id="391" r:id="rId32"/>
    <p:sldId id="392" r:id="rId33"/>
    <p:sldId id="393" r:id="rId34"/>
    <p:sldId id="394" r:id="rId35"/>
    <p:sldId id="395" r:id="rId36"/>
    <p:sldId id="396" r:id="rId3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497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188" autoAdjust="0"/>
    <p:restoredTop sz="94248" autoAdjust="0"/>
  </p:normalViewPr>
  <p:slideViewPr>
    <p:cSldViewPr>
      <p:cViewPr>
        <p:scale>
          <a:sx n="70" d="100"/>
          <a:sy n="70" d="100"/>
        </p:scale>
        <p:origin x="-1278" y="-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BC8C53-DEEA-4B43-A11D-D24CCCA2D74D}" type="doc">
      <dgm:prSet loTypeId="urn:microsoft.com/office/officeart/2005/8/layout/process1" loCatId="process" qsTypeId="urn:microsoft.com/office/officeart/2005/8/quickstyle/simple1" qsCatId="simple" csTypeId="urn:microsoft.com/office/officeart/2005/8/colors/accent1_2" csCatId="accent1" phldr="1"/>
      <dgm:spPr/>
    </dgm:pt>
    <dgm:pt modelId="{8E1E6027-E50D-447B-A6BC-3FAB0D0D2416}">
      <dgm:prSet phldrT="[Text]" custT="1"/>
      <dgm:spPr/>
      <dgm:t>
        <a:bodyPr/>
        <a:lstStyle/>
        <a:p>
          <a:r>
            <a:rPr lang="en-IN" sz="2200" b="1" dirty="0" smtClean="0"/>
            <a:t>Excess supply of a currency</a:t>
          </a:r>
          <a:endParaRPr lang="en-IN" sz="2200" b="1" dirty="0"/>
        </a:p>
      </dgm:t>
    </dgm:pt>
    <dgm:pt modelId="{ECF27D42-F17D-4DFD-B042-D6279A83C005}" type="parTrans" cxnId="{33E2CD61-8512-41BD-B0D3-C2E231655EAF}">
      <dgm:prSet/>
      <dgm:spPr/>
      <dgm:t>
        <a:bodyPr/>
        <a:lstStyle/>
        <a:p>
          <a:endParaRPr lang="en-IN" b="1"/>
        </a:p>
      </dgm:t>
    </dgm:pt>
    <dgm:pt modelId="{579F48D8-C3CF-464C-B488-FB55A8C41620}" type="sibTrans" cxnId="{33E2CD61-8512-41BD-B0D3-C2E231655EAF}">
      <dgm:prSet/>
      <dgm:spPr/>
      <dgm:t>
        <a:bodyPr/>
        <a:lstStyle/>
        <a:p>
          <a:endParaRPr lang="en-IN" b="1"/>
        </a:p>
      </dgm:t>
    </dgm:pt>
    <dgm:pt modelId="{2CEFD7B5-FBA9-4755-9D7A-E4A8B5B8E8B4}">
      <dgm:prSet phldrT="[Text]" custT="1"/>
      <dgm:spPr/>
      <dgm:t>
        <a:bodyPr/>
        <a:lstStyle/>
        <a:p>
          <a:r>
            <a:rPr lang="en-GB" sz="2200" b="1" dirty="0" smtClean="0">
              <a:latin typeface="+mn-lt"/>
              <a:ea typeface="Times New Roman"/>
            </a:rPr>
            <a:t>Depreciation of Exchange Rate </a:t>
          </a:r>
          <a:endParaRPr lang="en-IN" sz="2200" b="1" dirty="0">
            <a:latin typeface="+mn-lt"/>
          </a:endParaRPr>
        </a:p>
      </dgm:t>
    </dgm:pt>
    <dgm:pt modelId="{CC03932B-D0F5-4BF7-B16A-2BD935179068}" type="parTrans" cxnId="{341C78C9-D3BD-4025-B35E-570F18CCABFA}">
      <dgm:prSet/>
      <dgm:spPr/>
      <dgm:t>
        <a:bodyPr/>
        <a:lstStyle/>
        <a:p>
          <a:endParaRPr lang="en-IN" b="1"/>
        </a:p>
      </dgm:t>
    </dgm:pt>
    <dgm:pt modelId="{01D1CBF2-C240-473A-9F83-0DF248F1A89D}" type="sibTrans" cxnId="{341C78C9-D3BD-4025-B35E-570F18CCABFA}">
      <dgm:prSet/>
      <dgm:spPr/>
      <dgm:t>
        <a:bodyPr/>
        <a:lstStyle/>
        <a:p>
          <a:endParaRPr lang="en-IN" b="1"/>
        </a:p>
      </dgm:t>
    </dgm:pt>
    <dgm:pt modelId="{E0D38C7B-8FFC-4D76-92FE-E8CC66C784FB}" type="pres">
      <dgm:prSet presAssocID="{CCBC8C53-DEEA-4B43-A11D-D24CCCA2D74D}" presName="Name0" presStyleCnt="0">
        <dgm:presLayoutVars>
          <dgm:dir/>
          <dgm:resizeHandles val="exact"/>
        </dgm:presLayoutVars>
      </dgm:prSet>
      <dgm:spPr/>
    </dgm:pt>
    <dgm:pt modelId="{DFB72CAE-0A57-4AF6-BFB2-FC87CCC24188}" type="pres">
      <dgm:prSet presAssocID="{8E1E6027-E50D-447B-A6BC-3FAB0D0D2416}" presName="node" presStyleLbl="node1" presStyleIdx="0" presStyleCnt="2" custLinFactNeighborY="-7692">
        <dgm:presLayoutVars>
          <dgm:bulletEnabled val="1"/>
        </dgm:presLayoutVars>
      </dgm:prSet>
      <dgm:spPr/>
      <dgm:t>
        <a:bodyPr/>
        <a:lstStyle/>
        <a:p>
          <a:endParaRPr lang="en-IN"/>
        </a:p>
      </dgm:t>
    </dgm:pt>
    <dgm:pt modelId="{F82073F0-1A61-4527-9E94-6E58ED319233}" type="pres">
      <dgm:prSet presAssocID="{579F48D8-C3CF-464C-B488-FB55A8C41620}" presName="sibTrans" presStyleLbl="sibTrans2D1" presStyleIdx="0" presStyleCnt="1"/>
      <dgm:spPr/>
      <dgm:t>
        <a:bodyPr/>
        <a:lstStyle/>
        <a:p>
          <a:endParaRPr lang="en-IN"/>
        </a:p>
      </dgm:t>
    </dgm:pt>
    <dgm:pt modelId="{DD2D6E26-65DB-4565-AA7C-035B97F1EA5E}" type="pres">
      <dgm:prSet presAssocID="{579F48D8-C3CF-464C-B488-FB55A8C41620}" presName="connectorText" presStyleLbl="sibTrans2D1" presStyleIdx="0" presStyleCnt="1"/>
      <dgm:spPr/>
      <dgm:t>
        <a:bodyPr/>
        <a:lstStyle/>
        <a:p>
          <a:endParaRPr lang="en-IN"/>
        </a:p>
      </dgm:t>
    </dgm:pt>
    <dgm:pt modelId="{7C630438-EA81-4183-8483-E17CAEE302DD}" type="pres">
      <dgm:prSet presAssocID="{2CEFD7B5-FBA9-4755-9D7A-E4A8B5B8E8B4}" presName="node" presStyleLbl="node1" presStyleIdx="1" presStyleCnt="2">
        <dgm:presLayoutVars>
          <dgm:bulletEnabled val="1"/>
        </dgm:presLayoutVars>
      </dgm:prSet>
      <dgm:spPr/>
      <dgm:t>
        <a:bodyPr/>
        <a:lstStyle/>
        <a:p>
          <a:endParaRPr lang="en-IN"/>
        </a:p>
      </dgm:t>
    </dgm:pt>
  </dgm:ptLst>
  <dgm:cxnLst>
    <dgm:cxn modelId="{33E2CD61-8512-41BD-B0D3-C2E231655EAF}" srcId="{CCBC8C53-DEEA-4B43-A11D-D24CCCA2D74D}" destId="{8E1E6027-E50D-447B-A6BC-3FAB0D0D2416}" srcOrd="0" destOrd="0" parTransId="{ECF27D42-F17D-4DFD-B042-D6279A83C005}" sibTransId="{579F48D8-C3CF-464C-B488-FB55A8C41620}"/>
    <dgm:cxn modelId="{341C78C9-D3BD-4025-B35E-570F18CCABFA}" srcId="{CCBC8C53-DEEA-4B43-A11D-D24CCCA2D74D}" destId="{2CEFD7B5-FBA9-4755-9D7A-E4A8B5B8E8B4}" srcOrd="1" destOrd="0" parTransId="{CC03932B-D0F5-4BF7-B16A-2BD935179068}" sibTransId="{01D1CBF2-C240-473A-9F83-0DF248F1A89D}"/>
    <dgm:cxn modelId="{A99315E1-40CA-4D07-864A-1B6B508D5A3B}" type="presOf" srcId="{CCBC8C53-DEEA-4B43-A11D-D24CCCA2D74D}" destId="{E0D38C7B-8FFC-4D76-92FE-E8CC66C784FB}" srcOrd="0" destOrd="0" presId="urn:microsoft.com/office/officeart/2005/8/layout/process1"/>
    <dgm:cxn modelId="{9179BE60-09D6-48C1-9577-60B435676D23}" type="presOf" srcId="{579F48D8-C3CF-464C-B488-FB55A8C41620}" destId="{DD2D6E26-65DB-4565-AA7C-035B97F1EA5E}" srcOrd="1" destOrd="0" presId="urn:microsoft.com/office/officeart/2005/8/layout/process1"/>
    <dgm:cxn modelId="{151F53E5-9543-42B0-AD17-1DC6D227DF6A}" type="presOf" srcId="{579F48D8-C3CF-464C-B488-FB55A8C41620}" destId="{F82073F0-1A61-4527-9E94-6E58ED319233}" srcOrd="0" destOrd="0" presId="urn:microsoft.com/office/officeart/2005/8/layout/process1"/>
    <dgm:cxn modelId="{00534250-1CC2-47B6-905B-97C39023D2B9}" type="presOf" srcId="{2CEFD7B5-FBA9-4755-9D7A-E4A8B5B8E8B4}" destId="{7C630438-EA81-4183-8483-E17CAEE302DD}" srcOrd="0" destOrd="0" presId="urn:microsoft.com/office/officeart/2005/8/layout/process1"/>
    <dgm:cxn modelId="{57668DF0-5749-4F9C-9E86-A8FC57591818}" type="presOf" srcId="{8E1E6027-E50D-447B-A6BC-3FAB0D0D2416}" destId="{DFB72CAE-0A57-4AF6-BFB2-FC87CCC24188}" srcOrd="0" destOrd="0" presId="urn:microsoft.com/office/officeart/2005/8/layout/process1"/>
    <dgm:cxn modelId="{46F392DF-7B60-4B7F-8E7D-61DC982CA3E1}" type="presParOf" srcId="{E0D38C7B-8FFC-4D76-92FE-E8CC66C784FB}" destId="{DFB72CAE-0A57-4AF6-BFB2-FC87CCC24188}" srcOrd="0" destOrd="0" presId="urn:microsoft.com/office/officeart/2005/8/layout/process1"/>
    <dgm:cxn modelId="{F85847CB-A14E-43A4-A609-1C551264237F}" type="presParOf" srcId="{E0D38C7B-8FFC-4D76-92FE-E8CC66C784FB}" destId="{F82073F0-1A61-4527-9E94-6E58ED319233}" srcOrd="1" destOrd="0" presId="urn:microsoft.com/office/officeart/2005/8/layout/process1"/>
    <dgm:cxn modelId="{13EEB881-74DD-46D2-AA9A-D3123B14A284}" type="presParOf" srcId="{F82073F0-1A61-4527-9E94-6E58ED319233}" destId="{DD2D6E26-65DB-4565-AA7C-035B97F1EA5E}" srcOrd="0" destOrd="0" presId="urn:microsoft.com/office/officeart/2005/8/layout/process1"/>
    <dgm:cxn modelId="{F9240202-09C1-4378-ADA4-8CC3726D7C86}" type="presParOf" srcId="{E0D38C7B-8FFC-4D76-92FE-E8CC66C784FB}" destId="{7C630438-EA81-4183-8483-E17CAEE302DD}" srcOrd="2" destOrd="0" presId="urn:microsoft.com/office/officeart/2005/8/layout/process1"/>
  </dgm:cxnLst>
  <dgm:bg/>
  <dgm:whole/>
</dgm:dataModel>
</file>

<file path=ppt/diagrams/data2.xml><?xml version="1.0" encoding="utf-8"?>
<dgm:dataModel xmlns:dgm="http://schemas.openxmlformats.org/drawingml/2006/diagram" xmlns:a="http://schemas.openxmlformats.org/drawingml/2006/main">
  <dgm:ptLst>
    <dgm:pt modelId="{CCBC8C53-DEEA-4B43-A11D-D24CCCA2D74D}" type="doc">
      <dgm:prSet loTypeId="urn:microsoft.com/office/officeart/2005/8/layout/process1" loCatId="process" qsTypeId="urn:microsoft.com/office/officeart/2005/8/quickstyle/simple1" qsCatId="simple" csTypeId="urn:microsoft.com/office/officeart/2005/8/colors/accent1_2" csCatId="accent1" phldr="1"/>
      <dgm:spPr/>
    </dgm:pt>
    <dgm:pt modelId="{8E1E6027-E50D-447B-A6BC-3FAB0D0D2416}">
      <dgm:prSet phldrT="[Text]" custT="1"/>
      <dgm:spPr/>
      <dgm:t>
        <a:bodyPr/>
        <a:lstStyle/>
        <a:p>
          <a:r>
            <a:rPr lang="en-IN" sz="2200" b="1" dirty="0" smtClean="0"/>
            <a:t>Shortage of a currency</a:t>
          </a:r>
          <a:endParaRPr lang="en-IN" sz="2200" b="1" dirty="0"/>
        </a:p>
      </dgm:t>
    </dgm:pt>
    <dgm:pt modelId="{ECF27D42-F17D-4DFD-B042-D6279A83C005}" type="parTrans" cxnId="{33E2CD61-8512-41BD-B0D3-C2E231655EAF}">
      <dgm:prSet/>
      <dgm:spPr/>
      <dgm:t>
        <a:bodyPr/>
        <a:lstStyle/>
        <a:p>
          <a:endParaRPr lang="en-IN" b="1"/>
        </a:p>
      </dgm:t>
    </dgm:pt>
    <dgm:pt modelId="{579F48D8-C3CF-464C-B488-FB55A8C41620}" type="sibTrans" cxnId="{33E2CD61-8512-41BD-B0D3-C2E231655EAF}">
      <dgm:prSet/>
      <dgm:spPr/>
      <dgm:t>
        <a:bodyPr/>
        <a:lstStyle/>
        <a:p>
          <a:endParaRPr lang="en-IN" b="1"/>
        </a:p>
      </dgm:t>
    </dgm:pt>
    <dgm:pt modelId="{2CEFD7B5-FBA9-4755-9D7A-E4A8B5B8E8B4}">
      <dgm:prSet phldrT="[Text]" custT="1"/>
      <dgm:spPr/>
      <dgm:t>
        <a:bodyPr/>
        <a:lstStyle/>
        <a:p>
          <a:r>
            <a:rPr lang="en-GB" sz="2200" b="1" dirty="0" smtClean="0">
              <a:latin typeface="+mn-lt"/>
              <a:ea typeface="Times New Roman"/>
            </a:rPr>
            <a:t>Appreciation of Exchange Rate </a:t>
          </a:r>
          <a:endParaRPr lang="en-IN" sz="2200" b="1" dirty="0">
            <a:latin typeface="+mn-lt"/>
          </a:endParaRPr>
        </a:p>
      </dgm:t>
    </dgm:pt>
    <dgm:pt modelId="{CC03932B-D0F5-4BF7-B16A-2BD935179068}" type="parTrans" cxnId="{341C78C9-D3BD-4025-B35E-570F18CCABFA}">
      <dgm:prSet/>
      <dgm:spPr/>
      <dgm:t>
        <a:bodyPr/>
        <a:lstStyle/>
        <a:p>
          <a:endParaRPr lang="en-IN" b="1"/>
        </a:p>
      </dgm:t>
    </dgm:pt>
    <dgm:pt modelId="{01D1CBF2-C240-473A-9F83-0DF248F1A89D}" type="sibTrans" cxnId="{341C78C9-D3BD-4025-B35E-570F18CCABFA}">
      <dgm:prSet/>
      <dgm:spPr/>
      <dgm:t>
        <a:bodyPr/>
        <a:lstStyle/>
        <a:p>
          <a:endParaRPr lang="en-IN" b="1"/>
        </a:p>
      </dgm:t>
    </dgm:pt>
    <dgm:pt modelId="{E0D38C7B-8FFC-4D76-92FE-E8CC66C784FB}" type="pres">
      <dgm:prSet presAssocID="{CCBC8C53-DEEA-4B43-A11D-D24CCCA2D74D}" presName="Name0" presStyleCnt="0">
        <dgm:presLayoutVars>
          <dgm:dir/>
          <dgm:resizeHandles val="exact"/>
        </dgm:presLayoutVars>
      </dgm:prSet>
      <dgm:spPr/>
    </dgm:pt>
    <dgm:pt modelId="{DFB72CAE-0A57-4AF6-BFB2-FC87CCC24188}" type="pres">
      <dgm:prSet presAssocID="{8E1E6027-E50D-447B-A6BC-3FAB0D0D2416}" presName="node" presStyleLbl="node1" presStyleIdx="0" presStyleCnt="2" custLinFactNeighborY="8667">
        <dgm:presLayoutVars>
          <dgm:bulletEnabled val="1"/>
        </dgm:presLayoutVars>
      </dgm:prSet>
      <dgm:spPr/>
      <dgm:t>
        <a:bodyPr/>
        <a:lstStyle/>
        <a:p>
          <a:endParaRPr lang="en-IN"/>
        </a:p>
      </dgm:t>
    </dgm:pt>
    <dgm:pt modelId="{F82073F0-1A61-4527-9E94-6E58ED319233}" type="pres">
      <dgm:prSet presAssocID="{579F48D8-C3CF-464C-B488-FB55A8C41620}" presName="sibTrans" presStyleLbl="sibTrans2D1" presStyleIdx="0" presStyleCnt="1"/>
      <dgm:spPr/>
      <dgm:t>
        <a:bodyPr/>
        <a:lstStyle/>
        <a:p>
          <a:endParaRPr lang="en-IN"/>
        </a:p>
      </dgm:t>
    </dgm:pt>
    <dgm:pt modelId="{DD2D6E26-65DB-4565-AA7C-035B97F1EA5E}" type="pres">
      <dgm:prSet presAssocID="{579F48D8-C3CF-464C-B488-FB55A8C41620}" presName="connectorText" presStyleLbl="sibTrans2D1" presStyleIdx="0" presStyleCnt="1"/>
      <dgm:spPr/>
      <dgm:t>
        <a:bodyPr/>
        <a:lstStyle/>
        <a:p>
          <a:endParaRPr lang="en-IN"/>
        </a:p>
      </dgm:t>
    </dgm:pt>
    <dgm:pt modelId="{7C630438-EA81-4183-8483-E17CAEE302DD}" type="pres">
      <dgm:prSet presAssocID="{2CEFD7B5-FBA9-4755-9D7A-E4A8B5B8E8B4}" presName="node" presStyleLbl="node1" presStyleIdx="1" presStyleCnt="2">
        <dgm:presLayoutVars>
          <dgm:bulletEnabled val="1"/>
        </dgm:presLayoutVars>
      </dgm:prSet>
      <dgm:spPr/>
      <dgm:t>
        <a:bodyPr/>
        <a:lstStyle/>
        <a:p>
          <a:endParaRPr lang="en-IN"/>
        </a:p>
      </dgm:t>
    </dgm:pt>
  </dgm:ptLst>
  <dgm:cxnLst>
    <dgm:cxn modelId="{A2C45404-10FE-4E1B-8397-EBB6A1BF9237}" type="presOf" srcId="{579F48D8-C3CF-464C-B488-FB55A8C41620}" destId="{DD2D6E26-65DB-4565-AA7C-035B97F1EA5E}" srcOrd="1" destOrd="0" presId="urn:microsoft.com/office/officeart/2005/8/layout/process1"/>
    <dgm:cxn modelId="{33E2CD61-8512-41BD-B0D3-C2E231655EAF}" srcId="{CCBC8C53-DEEA-4B43-A11D-D24CCCA2D74D}" destId="{8E1E6027-E50D-447B-A6BC-3FAB0D0D2416}" srcOrd="0" destOrd="0" parTransId="{ECF27D42-F17D-4DFD-B042-D6279A83C005}" sibTransId="{579F48D8-C3CF-464C-B488-FB55A8C41620}"/>
    <dgm:cxn modelId="{341C78C9-D3BD-4025-B35E-570F18CCABFA}" srcId="{CCBC8C53-DEEA-4B43-A11D-D24CCCA2D74D}" destId="{2CEFD7B5-FBA9-4755-9D7A-E4A8B5B8E8B4}" srcOrd="1" destOrd="0" parTransId="{CC03932B-D0F5-4BF7-B16A-2BD935179068}" sibTransId="{01D1CBF2-C240-473A-9F83-0DF248F1A89D}"/>
    <dgm:cxn modelId="{9FAE6F06-2E84-4B52-B224-A9BC109361A0}" type="presOf" srcId="{8E1E6027-E50D-447B-A6BC-3FAB0D0D2416}" destId="{DFB72CAE-0A57-4AF6-BFB2-FC87CCC24188}" srcOrd="0" destOrd="0" presId="urn:microsoft.com/office/officeart/2005/8/layout/process1"/>
    <dgm:cxn modelId="{6F871020-DE2E-442D-BDED-3932FABFAD20}" type="presOf" srcId="{CCBC8C53-DEEA-4B43-A11D-D24CCCA2D74D}" destId="{E0D38C7B-8FFC-4D76-92FE-E8CC66C784FB}" srcOrd="0" destOrd="0" presId="urn:microsoft.com/office/officeart/2005/8/layout/process1"/>
    <dgm:cxn modelId="{B944B776-9F7C-45FB-B9A6-87061495BB0D}" type="presOf" srcId="{579F48D8-C3CF-464C-B488-FB55A8C41620}" destId="{F82073F0-1A61-4527-9E94-6E58ED319233}" srcOrd="0" destOrd="0" presId="urn:microsoft.com/office/officeart/2005/8/layout/process1"/>
    <dgm:cxn modelId="{C5C9A609-6F76-4004-ABAC-C2D8F0D98185}" type="presOf" srcId="{2CEFD7B5-FBA9-4755-9D7A-E4A8B5B8E8B4}" destId="{7C630438-EA81-4183-8483-E17CAEE302DD}" srcOrd="0" destOrd="0" presId="urn:microsoft.com/office/officeart/2005/8/layout/process1"/>
    <dgm:cxn modelId="{14B90939-3341-4443-885F-5BC59CDD068C}" type="presParOf" srcId="{E0D38C7B-8FFC-4D76-92FE-E8CC66C784FB}" destId="{DFB72CAE-0A57-4AF6-BFB2-FC87CCC24188}" srcOrd="0" destOrd="0" presId="urn:microsoft.com/office/officeart/2005/8/layout/process1"/>
    <dgm:cxn modelId="{E3F8072E-0B8C-4972-B5B3-49D99FDEED9A}" type="presParOf" srcId="{E0D38C7B-8FFC-4D76-92FE-E8CC66C784FB}" destId="{F82073F0-1A61-4527-9E94-6E58ED319233}" srcOrd="1" destOrd="0" presId="urn:microsoft.com/office/officeart/2005/8/layout/process1"/>
    <dgm:cxn modelId="{CBA78309-CB36-4CED-9E64-5D377DBF2B3F}" type="presParOf" srcId="{F82073F0-1A61-4527-9E94-6E58ED319233}" destId="{DD2D6E26-65DB-4565-AA7C-035B97F1EA5E}" srcOrd="0" destOrd="0" presId="urn:microsoft.com/office/officeart/2005/8/layout/process1"/>
    <dgm:cxn modelId="{34DEA6B2-4C1A-4CA8-82A2-B501FAE86321}" type="presParOf" srcId="{E0D38C7B-8FFC-4D76-92FE-E8CC66C784FB}" destId="{7C630438-EA81-4183-8483-E17CAEE302DD}" srcOrd="2" destOrd="0" presId="urn:microsoft.com/office/officeart/2005/8/layout/process1"/>
  </dgm:cxnLst>
  <dgm:bg/>
  <dgm:whole/>
</dgm:dataModel>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71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89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72074302-07B8-4B6D-8CA1-88D2234F33AE}" type="slidenum">
              <a:rPr lang="en-US"/>
              <a:pPr>
                <a:defRPr/>
              </a:pPr>
              <a:t>‹#›</a:t>
            </a:fld>
            <a:endParaRPr lang="en-US"/>
          </a:p>
        </p:txBody>
      </p:sp>
    </p:spTree>
    <p:extLst>
      <p:ext uri="{BB962C8B-B14F-4D97-AF65-F5344CB8AC3E}">
        <p14:creationId xmlns:p14="http://schemas.microsoft.com/office/powerpoint/2010/main" xmlns="" val="38862980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99439F6-F8DA-4CC0-868D-87F119B181E3}" type="datetimeFigureOut">
              <a:rPr lang="en-US" smtClean="0"/>
              <a:pPr/>
              <a:t>1/21/2020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99439F6-F8DA-4CC0-868D-87F119B181E3}" type="datetimeFigureOut">
              <a:rPr lang="en-US" smtClean="0"/>
              <a:pPr/>
              <a:t>1/21/2020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99439F6-F8DA-4CC0-868D-87F119B181E3}" type="datetimeFigureOut">
              <a:rPr lang="en-US" smtClean="0"/>
              <a:pPr/>
              <a:t>1/21/2020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99439F6-F8DA-4CC0-868D-87F119B181E3}" type="datetimeFigureOut">
              <a:rPr lang="en-US" smtClean="0"/>
              <a:pPr/>
              <a:t>1/21/2020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99439F6-F8DA-4CC0-868D-87F119B181E3}" type="datetimeFigureOut">
              <a:rPr lang="en-US" smtClean="0"/>
              <a:pPr/>
              <a:t>1/21/2020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9439F6-F8DA-4CC0-868D-87F119B181E3}" type="datetimeFigureOut">
              <a:rPr lang="en-US" smtClean="0"/>
              <a:pPr/>
              <a:t>1/21/2020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99439F6-F8DA-4CC0-868D-87F119B181E3}" type="datetimeFigureOut">
              <a:rPr lang="en-US" smtClean="0"/>
              <a:pPr/>
              <a:t>1/21/2020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99439F6-F8DA-4CC0-868D-87F119B181E3}" type="datetimeFigureOut">
              <a:rPr lang="en-US" smtClean="0"/>
              <a:pPr/>
              <a:t>1/21/2020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99439F6-F8DA-4CC0-868D-87F119B181E3}" type="datetimeFigureOut">
              <a:rPr lang="en-US" smtClean="0"/>
              <a:pPr/>
              <a:t>1/21/2020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9439F6-F8DA-4CC0-868D-87F119B181E3}" type="datetimeFigureOut">
              <a:rPr lang="en-US" smtClean="0"/>
              <a:pPr/>
              <a:t>1/21/2020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9439F6-F8DA-4CC0-868D-87F119B181E3}" type="datetimeFigureOut">
              <a:rPr lang="en-US" smtClean="0"/>
              <a:pPr/>
              <a:t>1/21/2020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99439F6-F8DA-4CC0-868D-87F119B181E3}" type="datetimeFigureOut">
              <a:rPr lang="en-US" smtClean="0"/>
              <a:pPr/>
              <a:t>1/21/2020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9439F6-F8DA-4CC0-868D-87F119B181E3}" type="datetimeFigureOut">
              <a:rPr lang="en-US" smtClean="0"/>
              <a:pPr/>
              <a:t>1/21/2020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99439F6-F8DA-4CC0-868D-87F119B181E3}" type="datetimeFigureOut">
              <a:rPr lang="en-US" smtClean="0"/>
              <a:pPr/>
              <a:t>1/21/2020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99439F6-F8DA-4CC0-868D-87F119B181E3}" type="datetimeFigureOut">
              <a:rPr lang="en-US" smtClean="0"/>
              <a:pPr/>
              <a:t>1/21/2020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9439F6-F8DA-4CC0-868D-87F119B181E3}" type="datetimeFigureOut">
              <a:rPr lang="en-US" smtClean="0"/>
              <a:pPr/>
              <a:t>1/21/2020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99439F6-F8DA-4CC0-868D-87F119B181E3}" type="datetimeFigureOut">
              <a:rPr lang="en-US" smtClean="0"/>
              <a:pPr/>
              <a:t>1/21/2020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99439F6-F8DA-4CC0-868D-87F119B181E3}" type="datetimeFigureOut">
              <a:rPr lang="en-US" smtClean="0"/>
              <a:pPr/>
              <a:t>1/21/2020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99439F6-F8DA-4CC0-868D-87F119B181E3}" type="datetimeFigureOut">
              <a:rPr lang="en-US" smtClean="0"/>
              <a:pPr/>
              <a:t>1/21/2020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9439F6-F8DA-4CC0-868D-87F119B181E3}" type="datetimeFigureOut">
              <a:rPr lang="en-US" smtClean="0"/>
              <a:pPr/>
              <a:t>1/21/2020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9439F6-F8DA-4CC0-868D-87F119B181E3}" type="datetimeFigureOut">
              <a:rPr lang="en-US" smtClean="0"/>
              <a:pPr/>
              <a:t>1/21/2020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9439F6-F8DA-4CC0-868D-87F119B181E3}" type="datetimeFigureOut">
              <a:rPr lang="en-US" smtClean="0"/>
              <a:pPr/>
              <a:t>1/21/2020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439F6-F8DA-4CC0-868D-87F119B181E3}" type="datetimeFigureOut">
              <a:rPr lang="en-US" smtClean="0"/>
              <a:pPr/>
              <a:t>1/21/2020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6EE072-9E77-406B-9194-1288FF0E53E2}"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439F6-F8DA-4CC0-868D-87F119B181E3}" type="datetimeFigureOut">
              <a:rPr lang="en-US" smtClean="0"/>
              <a:pPr/>
              <a:t>1/21/2020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6EE072-9E77-406B-9194-1288FF0E53E2}"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diagramLayout" Target="../diagrams/layout1.xml"/><Relationship Id="rId7" Type="http://schemas.openxmlformats.org/officeDocument/2006/relationships/diagramLayout" Target="../diagrams/layout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diagramData" Target="../diagrams/data2.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diagramColors" Target="../diagrams/colors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r>
              <a:rPr lang="en-IN" b="1" dirty="0" smtClean="0">
                <a:latin typeface="Times New Roman" pitchFamily="18" charset="0"/>
                <a:cs typeface="Times New Roman" pitchFamily="18" charset="0"/>
              </a:rPr>
              <a:t>Module</a:t>
            </a:r>
            <a:r>
              <a:rPr lang="en-IN" dirty="0" smtClean="0">
                <a:latin typeface="Times New Roman" pitchFamily="18" charset="0"/>
                <a:cs typeface="Times New Roman" pitchFamily="18" charset="0"/>
              </a:rPr>
              <a:t> </a:t>
            </a:r>
            <a:r>
              <a:rPr lang="en-IN" b="1" dirty="0" smtClean="0">
                <a:latin typeface="Times New Roman" pitchFamily="18" charset="0"/>
                <a:cs typeface="Times New Roman" pitchFamily="18" charset="0"/>
              </a:rPr>
              <a:t>3:</a:t>
            </a:r>
            <a:r>
              <a:rPr lang="en-IN" dirty="0" smtClean="0">
                <a:latin typeface="Times New Roman" pitchFamily="18" charset="0"/>
                <a:cs typeface="Times New Roman" pitchFamily="18" charset="0"/>
              </a:rPr>
              <a:t> </a:t>
            </a:r>
            <a:r>
              <a:rPr lang="en-IN" b="1" dirty="0" smtClean="0">
                <a:latin typeface="Times New Roman" pitchFamily="18" charset="0"/>
                <a:cs typeface="Times New Roman" pitchFamily="18" charset="0"/>
              </a:rPr>
              <a:t>Foreign</a:t>
            </a:r>
            <a:r>
              <a:rPr lang="en-IN" dirty="0" smtClean="0">
                <a:latin typeface="Times New Roman" pitchFamily="18" charset="0"/>
                <a:cs typeface="Times New Roman" pitchFamily="18" charset="0"/>
              </a:rPr>
              <a:t> </a:t>
            </a:r>
            <a:r>
              <a:rPr lang="en-IN" b="1" dirty="0" smtClean="0">
                <a:latin typeface="Times New Roman" pitchFamily="18" charset="0"/>
                <a:cs typeface="Times New Roman" pitchFamily="18" charset="0"/>
              </a:rPr>
              <a:t>Exchange</a:t>
            </a:r>
            <a:r>
              <a:rPr lang="en-IN" dirty="0" smtClean="0">
                <a:latin typeface="Times New Roman" pitchFamily="18" charset="0"/>
                <a:cs typeface="Times New Roman" pitchFamily="18" charset="0"/>
              </a:rPr>
              <a:t> </a:t>
            </a:r>
            <a:r>
              <a:rPr lang="en-IN" b="1" dirty="0" smtClean="0">
                <a:latin typeface="Times New Roman" pitchFamily="18" charset="0"/>
                <a:cs typeface="Times New Roman" pitchFamily="18" charset="0"/>
              </a:rPr>
              <a:t>Market</a:t>
            </a:r>
            <a:endParaRPr lang="en-IN" dirty="0" smtClean="0">
              <a:latin typeface="Times New Roman" pitchFamily="18" charset="0"/>
              <a:cs typeface="Times New Roman" pitchFamily="18" charset="0"/>
            </a:endParaRPr>
          </a:p>
        </p:txBody>
      </p:sp>
      <p:sp>
        <p:nvSpPr>
          <p:cNvPr id="8195" name="Rectangle 3"/>
          <p:cNvSpPr>
            <a:spLocks noGrp="1" noChangeArrowheads="1"/>
          </p:cNvSpPr>
          <p:nvPr>
            <p:ph idx="1"/>
          </p:nvPr>
        </p:nvSpPr>
        <p:spPr/>
        <p:txBody>
          <a:bodyPr>
            <a:normAutofit/>
          </a:bodyPr>
          <a:lstStyle/>
          <a:p>
            <a:pPr marL="449263" lvl="0" indent="-449263" algn="just" eaLnBrk="0" fontAlgn="base" hangingPunct="0">
              <a:spcBef>
                <a:spcPts val="600"/>
              </a:spcBef>
              <a:spcAft>
                <a:spcPts val="600"/>
              </a:spcAft>
              <a:buFont typeface="+mj-lt"/>
              <a:buAutoNum type="arabicPeriod"/>
            </a:pPr>
            <a:r>
              <a:rPr lang="en-IN" sz="2800" dirty="0" smtClean="0">
                <a:latin typeface="Times New Roman" pitchFamily="18" charset="0"/>
                <a:cs typeface="Times New Roman" pitchFamily="18" charset="0"/>
              </a:rPr>
              <a:t>Concept of Foreign Exchange Market: Functions and Dealers </a:t>
            </a:r>
          </a:p>
          <a:p>
            <a:pPr marL="449263" lvl="0" indent="-449263" algn="just" eaLnBrk="0" fontAlgn="base" hangingPunct="0">
              <a:spcBef>
                <a:spcPts val="600"/>
              </a:spcBef>
              <a:spcAft>
                <a:spcPts val="600"/>
              </a:spcAft>
              <a:buFont typeface="+mj-lt"/>
              <a:buAutoNum type="arabicPeriod"/>
            </a:pPr>
            <a:r>
              <a:rPr lang="en-IN" sz="2800" dirty="0" smtClean="0">
                <a:latin typeface="Times New Roman" pitchFamily="18" charset="0"/>
                <a:cs typeface="Times New Roman" pitchFamily="18" charset="0"/>
              </a:rPr>
              <a:t>Exchange Rate Systems </a:t>
            </a:r>
          </a:p>
          <a:p>
            <a:pPr marL="449263" lvl="0" indent="-449263" algn="just" eaLnBrk="0" fontAlgn="base" hangingPunct="0">
              <a:spcBef>
                <a:spcPts val="600"/>
              </a:spcBef>
              <a:spcAft>
                <a:spcPts val="600"/>
              </a:spcAft>
              <a:buFont typeface="+mj-lt"/>
              <a:buAutoNum type="arabicPeriod"/>
            </a:pPr>
            <a:r>
              <a:rPr lang="en-IN" sz="2800" dirty="0" smtClean="0">
                <a:latin typeface="Times New Roman" pitchFamily="18" charset="0"/>
                <a:cs typeface="Times New Roman" pitchFamily="18" charset="0"/>
              </a:rPr>
              <a:t>Spot and Forward Exchange Rate </a:t>
            </a:r>
          </a:p>
          <a:p>
            <a:pPr marL="449263" lvl="0" indent="-449263" algn="just" eaLnBrk="0" fontAlgn="base" hangingPunct="0">
              <a:spcBef>
                <a:spcPts val="600"/>
              </a:spcBef>
              <a:spcAft>
                <a:spcPts val="600"/>
              </a:spcAft>
              <a:buFont typeface="+mj-lt"/>
              <a:buAutoNum type="arabicPeriod"/>
            </a:pPr>
            <a:r>
              <a:rPr lang="en-IN" sz="2800" dirty="0" smtClean="0">
                <a:latin typeface="Times New Roman" pitchFamily="18" charset="0"/>
                <a:cs typeface="Times New Roman" pitchFamily="18" charset="0"/>
              </a:rPr>
              <a:t>Hedging, Arbitrage and Speculation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2000"/>
                                        <p:tgtEl>
                                          <p:spTgt spid="819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Effect transition="in" filter="fade">
                                      <p:cBhvr>
                                        <p:cTn id="12" dur="2000"/>
                                        <p:tgtEl>
                                          <p:spTgt spid="819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195">
                                            <p:txEl>
                                              <p:pRg st="1" end="1"/>
                                            </p:txEl>
                                          </p:spTgt>
                                        </p:tgtEl>
                                        <p:attrNameLst>
                                          <p:attrName>style.visibility</p:attrName>
                                        </p:attrNameLst>
                                      </p:cBhvr>
                                      <p:to>
                                        <p:strVal val="visible"/>
                                      </p:to>
                                    </p:set>
                                    <p:animEffect transition="in" filter="fade">
                                      <p:cBhvr>
                                        <p:cTn id="17" dur="2000"/>
                                        <p:tgtEl>
                                          <p:spTgt spid="819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195">
                                            <p:txEl>
                                              <p:pRg st="2" end="2"/>
                                            </p:txEl>
                                          </p:spTgt>
                                        </p:tgtEl>
                                        <p:attrNameLst>
                                          <p:attrName>style.visibility</p:attrName>
                                        </p:attrNameLst>
                                      </p:cBhvr>
                                      <p:to>
                                        <p:strVal val="visible"/>
                                      </p:to>
                                    </p:set>
                                    <p:animEffect transition="in" filter="fade">
                                      <p:cBhvr>
                                        <p:cTn id="22" dur="2000"/>
                                        <p:tgtEl>
                                          <p:spTgt spid="819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195">
                                            <p:txEl>
                                              <p:pRg st="3" end="3"/>
                                            </p:txEl>
                                          </p:spTgt>
                                        </p:tgtEl>
                                        <p:attrNameLst>
                                          <p:attrName>style.visibility</p:attrName>
                                        </p:attrNameLst>
                                      </p:cBhvr>
                                      <p:to>
                                        <p:strVal val="visible"/>
                                      </p:to>
                                    </p:set>
                                    <p:animEffect transition="in" filter="fade">
                                      <p:cBhvr>
                                        <p:cTn id="27" dur="2000"/>
                                        <p:tgtEl>
                                          <p:spTgt spid="81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71414"/>
            <a:ext cx="8229600" cy="1082660"/>
          </a:xfrm>
        </p:spPr>
        <p:txBody>
          <a:bodyPr>
            <a:normAutofit fontScale="90000"/>
          </a:bodyPr>
          <a:lstStyle/>
          <a:p>
            <a:r>
              <a:rPr lang="en-IN" b="1" dirty="0" smtClean="0">
                <a:latin typeface="Times New Roman" pitchFamily="18" charset="0"/>
                <a:cs typeface="Times New Roman" pitchFamily="18" charset="0"/>
              </a:rPr>
              <a:t/>
            </a:r>
            <a:br>
              <a:rPr lang="en-IN" b="1" dirty="0" smtClean="0">
                <a:latin typeface="Times New Roman" pitchFamily="18" charset="0"/>
                <a:cs typeface="Times New Roman" pitchFamily="18" charset="0"/>
              </a:rPr>
            </a:br>
            <a:r>
              <a:rPr lang="en-IN" b="1" dirty="0" smtClean="0">
                <a:latin typeface="Times New Roman" pitchFamily="18" charset="0"/>
                <a:cs typeface="Times New Roman" pitchFamily="18" charset="0"/>
              </a:rPr>
              <a:t>Foreign Exchange Market Participants (Dealers)</a:t>
            </a:r>
            <a:br>
              <a:rPr lang="en-IN" b="1" dirty="0" smtClean="0">
                <a:latin typeface="Times New Roman" pitchFamily="18" charset="0"/>
                <a:cs typeface="Times New Roman" pitchFamily="18" charset="0"/>
              </a:rPr>
            </a:br>
            <a:r>
              <a:rPr lang="en-IN" b="1" dirty="0" smtClean="0">
                <a:latin typeface="Times New Roman" pitchFamily="18" charset="0"/>
                <a:cs typeface="Times New Roman" pitchFamily="18" charset="0"/>
              </a:rPr>
              <a:t> </a:t>
            </a:r>
          </a:p>
        </p:txBody>
      </p:sp>
      <p:sp>
        <p:nvSpPr>
          <p:cNvPr id="8195" name="Rectangle 3"/>
          <p:cNvSpPr>
            <a:spLocks noGrp="1" noChangeArrowheads="1"/>
          </p:cNvSpPr>
          <p:nvPr>
            <p:ph idx="1"/>
          </p:nvPr>
        </p:nvSpPr>
        <p:spPr>
          <a:xfrm>
            <a:off x="457200" y="1214422"/>
            <a:ext cx="8229600" cy="5429288"/>
          </a:xfrm>
        </p:spPr>
        <p:txBody>
          <a:bodyPr>
            <a:noAutofit/>
          </a:bodyPr>
          <a:lstStyle/>
          <a:p>
            <a:pPr marL="457200" lvl="0" indent="-457200" algn="just" eaLnBrk="0" fontAlgn="base" hangingPunct="0">
              <a:spcBef>
                <a:spcPts val="0"/>
              </a:spcBef>
              <a:buFont typeface="+mj-lt"/>
              <a:buAutoNum type="arabicPeriod" startAt="6"/>
            </a:pPr>
            <a:r>
              <a:rPr lang="en-IN" sz="2500" b="1" dirty="0" smtClean="0">
                <a:latin typeface="Times New Roman" pitchFamily="18" charset="0"/>
                <a:cs typeface="Times New Roman" pitchFamily="18" charset="0"/>
              </a:rPr>
              <a:t>Hedgers and Speculators: </a:t>
            </a:r>
            <a:r>
              <a:rPr lang="en-IN" sz="2500" dirty="0" smtClean="0">
                <a:latin typeface="Times New Roman" pitchFamily="18" charset="0"/>
                <a:cs typeface="Times New Roman" pitchFamily="18" charset="0"/>
              </a:rPr>
              <a:t>Hedgers do not want to take risk while participating in the market, they want to insure themselves against the exchange rate changes. Speculators think they know what the future exchange rate of a particular currency will be, and they are willing to accept exchange rate risk with the goal of making profit every foreign exchange market participant can behave either as a hedger or as a speculator in the context of a particular transaction.</a:t>
            </a:r>
          </a:p>
          <a:p>
            <a:pPr marL="457200" lvl="0" indent="-457200" eaLnBrk="0" fontAlgn="base" hangingPunct="0">
              <a:spcBef>
                <a:spcPts val="0"/>
              </a:spcBef>
              <a:buNone/>
            </a:pPr>
            <a:r>
              <a:rPr lang="en-IN" sz="2500" b="1" dirty="0" smtClean="0">
                <a:latin typeface="Times New Roman" pitchFamily="18" charset="0"/>
                <a:cs typeface="Times New Roman" pitchFamily="18" charset="0"/>
              </a:rPr>
              <a:t/>
            </a:r>
            <a:br>
              <a:rPr lang="en-IN" sz="2500" b="1" dirty="0" smtClean="0">
                <a:latin typeface="Times New Roman" pitchFamily="18" charset="0"/>
                <a:cs typeface="Times New Roman" pitchFamily="18" charset="0"/>
              </a:rPr>
            </a:br>
            <a:endParaRPr lang="en-IN" sz="25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2000"/>
                                        <p:tgtEl>
                                          <p:spTgt spid="819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Effect transition="in" filter="fade">
                                      <p:cBhvr>
                                        <p:cTn id="12" dur="2000"/>
                                        <p:tgtEl>
                                          <p:spTgt spid="819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195">
                                            <p:txEl>
                                              <p:pRg st="1" end="1"/>
                                            </p:txEl>
                                          </p:spTgt>
                                        </p:tgtEl>
                                        <p:attrNameLst>
                                          <p:attrName>style.visibility</p:attrName>
                                        </p:attrNameLst>
                                      </p:cBhvr>
                                      <p:to>
                                        <p:strVal val="visible"/>
                                      </p:to>
                                    </p:set>
                                    <p:animEffect transition="in" filter="fade">
                                      <p:cBhvr>
                                        <p:cTn id="17" dur="2000"/>
                                        <p:tgtEl>
                                          <p:spTgt spid="81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142852"/>
            <a:ext cx="8229600" cy="868346"/>
          </a:xfrm>
        </p:spPr>
        <p:txBody>
          <a:bodyPr>
            <a:normAutofit fontScale="90000"/>
          </a:bodyPr>
          <a:lstStyle/>
          <a:p>
            <a:pPr lvl="0"/>
            <a:r>
              <a:rPr lang="en-IN" b="1" dirty="0" smtClean="0">
                <a:latin typeface="Times New Roman" pitchFamily="18" charset="0"/>
                <a:cs typeface="Times New Roman" pitchFamily="18" charset="0"/>
              </a:rPr>
              <a:t/>
            </a:r>
            <a:br>
              <a:rPr lang="en-IN" b="1" dirty="0" smtClean="0">
                <a:latin typeface="Times New Roman" pitchFamily="18" charset="0"/>
                <a:cs typeface="Times New Roman" pitchFamily="18" charset="0"/>
              </a:rPr>
            </a:br>
            <a:r>
              <a:rPr lang="en-IN" b="1" dirty="0" smtClean="0">
                <a:latin typeface="Times New Roman" pitchFamily="18" charset="0"/>
                <a:cs typeface="Times New Roman" pitchFamily="18" charset="0"/>
              </a:rPr>
              <a:t>Exchange Rate Systems </a:t>
            </a:r>
            <a:br>
              <a:rPr lang="en-IN" b="1" dirty="0" smtClean="0">
                <a:latin typeface="Times New Roman" pitchFamily="18" charset="0"/>
                <a:cs typeface="Times New Roman" pitchFamily="18" charset="0"/>
              </a:rPr>
            </a:br>
            <a:endParaRPr lang="en-US" b="1" dirty="0" smtClean="0">
              <a:latin typeface="Times New Roman" pitchFamily="18" charset="0"/>
              <a:cs typeface="Times New Roman" pitchFamily="18" charset="0"/>
            </a:endParaRPr>
          </a:p>
        </p:txBody>
      </p:sp>
      <p:sp>
        <p:nvSpPr>
          <p:cNvPr id="10243" name="Rectangle 3"/>
          <p:cNvSpPr>
            <a:spLocks noGrp="1" noChangeArrowheads="1"/>
          </p:cNvSpPr>
          <p:nvPr>
            <p:ph idx="1"/>
          </p:nvPr>
        </p:nvSpPr>
        <p:spPr>
          <a:xfrm>
            <a:off x="457200" y="1071546"/>
            <a:ext cx="8229600" cy="5500726"/>
          </a:xfrm>
        </p:spPr>
        <p:txBody>
          <a:bodyPr>
            <a:noAutofit/>
          </a:bodyPr>
          <a:lstStyle/>
          <a:p>
            <a:pPr marL="0" indent="0" algn="just">
              <a:buNone/>
            </a:pPr>
            <a:r>
              <a:rPr lang="en-IN" sz="2800" dirty="0" smtClean="0">
                <a:latin typeface="Times New Roman" pitchFamily="18" charset="0"/>
                <a:cs typeface="Times New Roman" pitchFamily="18" charset="0"/>
              </a:rPr>
              <a:t>Flexible, floating or fluctuating exchange rates are determined by market forces. The monetary authority does not intervene to maintain the exchange.</a:t>
            </a:r>
            <a:endParaRPr lang="en-IN" sz="2800" dirty="0">
              <a:latin typeface="Times New Roman" pitchFamily="18" charset="0"/>
              <a:cs typeface="Times New Roman" pitchFamily="18" charset="0"/>
            </a:endParaRPr>
          </a:p>
          <a:p>
            <a:pPr eaLnBrk="1" hangingPunct="1">
              <a:buNone/>
            </a:pPr>
            <a:endParaRPr lang="en-US" sz="2800" dirty="0" smtClean="0">
              <a:latin typeface="Times New Roman" pitchFamily="18" charset="0"/>
              <a:cs typeface="Times New Roman" pitchFamily="18" charset="0"/>
            </a:endParaRPr>
          </a:p>
        </p:txBody>
      </p:sp>
      <p:graphicFrame>
        <p:nvGraphicFramePr>
          <p:cNvPr id="8" name="Diagram 7"/>
          <p:cNvGraphicFramePr/>
          <p:nvPr/>
        </p:nvGraphicFramePr>
        <p:xfrm>
          <a:off x="285720" y="2643182"/>
          <a:ext cx="8143932" cy="7143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Diagram 8"/>
          <p:cNvGraphicFramePr/>
          <p:nvPr/>
        </p:nvGraphicFramePr>
        <p:xfrm>
          <a:off x="285720" y="3643314"/>
          <a:ext cx="8143932" cy="71438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Effect transition="in" filter="fade">
                                      <p:cBhvr>
                                        <p:cTn id="12" dur="2000"/>
                                        <p:tgtEl>
                                          <p:spTgt spid="1024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graphicEl>
                                              <a:dgm id="{DFB72CAE-0A57-4AF6-BFB2-FC87CCC24188}"/>
                                            </p:graphicEl>
                                          </p:spTgt>
                                        </p:tgtEl>
                                        <p:attrNameLst>
                                          <p:attrName>style.visibility</p:attrName>
                                        </p:attrNameLst>
                                      </p:cBhvr>
                                      <p:to>
                                        <p:strVal val="visible"/>
                                      </p:to>
                                    </p:set>
                                    <p:animEffect transition="in" filter="fade">
                                      <p:cBhvr>
                                        <p:cTn id="17" dur="2000"/>
                                        <p:tgtEl>
                                          <p:spTgt spid="8">
                                            <p:graphicEl>
                                              <a:dgm id="{DFB72CAE-0A57-4AF6-BFB2-FC87CCC24188}"/>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graphicEl>
                                              <a:dgm id="{F82073F0-1A61-4527-9E94-6E58ED319233}"/>
                                            </p:graphicEl>
                                          </p:spTgt>
                                        </p:tgtEl>
                                        <p:attrNameLst>
                                          <p:attrName>style.visibility</p:attrName>
                                        </p:attrNameLst>
                                      </p:cBhvr>
                                      <p:to>
                                        <p:strVal val="visible"/>
                                      </p:to>
                                    </p:set>
                                    <p:animEffect transition="in" filter="fade">
                                      <p:cBhvr>
                                        <p:cTn id="22" dur="2000"/>
                                        <p:tgtEl>
                                          <p:spTgt spid="8">
                                            <p:graphicEl>
                                              <a:dgm id="{F82073F0-1A61-4527-9E94-6E58ED319233}"/>
                                            </p:graphic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8">
                                            <p:graphicEl>
                                              <a:dgm id="{7C630438-EA81-4183-8483-E17CAEE302DD}"/>
                                            </p:graphicEl>
                                          </p:spTgt>
                                        </p:tgtEl>
                                        <p:attrNameLst>
                                          <p:attrName>style.visibility</p:attrName>
                                        </p:attrNameLst>
                                      </p:cBhvr>
                                      <p:to>
                                        <p:strVal val="visible"/>
                                      </p:to>
                                    </p:set>
                                    <p:animEffect transition="in" filter="fade">
                                      <p:cBhvr>
                                        <p:cTn id="25" dur="2000"/>
                                        <p:tgtEl>
                                          <p:spTgt spid="8">
                                            <p:graphicEl>
                                              <a:dgm id="{7C630438-EA81-4183-8483-E17CAEE302DD}"/>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9">
                                            <p:graphicEl>
                                              <a:dgm id="{DFB72CAE-0A57-4AF6-BFB2-FC87CCC24188}"/>
                                            </p:graphicEl>
                                          </p:spTgt>
                                        </p:tgtEl>
                                        <p:attrNameLst>
                                          <p:attrName>style.visibility</p:attrName>
                                        </p:attrNameLst>
                                      </p:cBhvr>
                                      <p:to>
                                        <p:strVal val="visible"/>
                                      </p:to>
                                    </p:set>
                                    <p:animEffect transition="in" filter="fade">
                                      <p:cBhvr>
                                        <p:cTn id="30" dur="2000"/>
                                        <p:tgtEl>
                                          <p:spTgt spid="9">
                                            <p:graphicEl>
                                              <a:dgm id="{DFB72CAE-0A57-4AF6-BFB2-FC87CCC24188}"/>
                                            </p:graphic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9">
                                            <p:graphicEl>
                                              <a:dgm id="{F82073F0-1A61-4527-9E94-6E58ED319233}"/>
                                            </p:graphicEl>
                                          </p:spTgt>
                                        </p:tgtEl>
                                        <p:attrNameLst>
                                          <p:attrName>style.visibility</p:attrName>
                                        </p:attrNameLst>
                                      </p:cBhvr>
                                      <p:to>
                                        <p:strVal val="visible"/>
                                      </p:to>
                                    </p:set>
                                    <p:animEffect transition="in" filter="fade">
                                      <p:cBhvr>
                                        <p:cTn id="35" dur="2000"/>
                                        <p:tgtEl>
                                          <p:spTgt spid="9">
                                            <p:graphicEl>
                                              <a:dgm id="{F82073F0-1A61-4527-9E94-6E58ED319233}"/>
                                            </p:graphic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9">
                                            <p:graphicEl>
                                              <a:dgm id="{7C630438-EA81-4183-8483-E17CAEE302DD}"/>
                                            </p:graphicEl>
                                          </p:spTgt>
                                        </p:tgtEl>
                                        <p:attrNameLst>
                                          <p:attrName>style.visibility</p:attrName>
                                        </p:attrNameLst>
                                      </p:cBhvr>
                                      <p:to>
                                        <p:strVal val="visible"/>
                                      </p:to>
                                    </p:set>
                                    <p:animEffect transition="in" filter="fade">
                                      <p:cBhvr>
                                        <p:cTn id="38" dur="2000"/>
                                        <p:tgtEl>
                                          <p:spTgt spid="9">
                                            <p:graphicEl>
                                              <a:dgm id="{7C630438-EA81-4183-8483-E17CAEE302D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Graphic spid="8" grpId="0">
        <p:bldSub>
          <a:bldDgm bld="one"/>
        </p:bldSub>
      </p:bldGraphic>
      <p:bldGraphic spid="9"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0100" y="500042"/>
            <a:ext cx="6786610" cy="71438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smtClean="0">
                <a:solidFill>
                  <a:prstClr val="black"/>
                </a:solidFill>
                <a:latin typeface="Times New Roman" pitchFamily="18" charset="0"/>
                <a:ea typeface="+mj-ea"/>
                <a:cs typeface="Times New Roman" pitchFamily="18" charset="0"/>
              </a:rPr>
              <a:t>Flexible Exchange Rate</a:t>
            </a:r>
            <a:endParaRPr lang="en-IN" sz="2800" dirty="0">
              <a:solidFill>
                <a:schemeClr val="tx1"/>
              </a:solidFill>
            </a:endParaRPr>
          </a:p>
        </p:txBody>
      </p:sp>
      <p:sp>
        <p:nvSpPr>
          <p:cNvPr id="7" name="Rectangle 6"/>
          <p:cNvSpPr/>
          <p:nvPr/>
        </p:nvSpPr>
        <p:spPr>
          <a:xfrm>
            <a:off x="785786" y="1928802"/>
            <a:ext cx="2857520" cy="64294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dirty="0" smtClean="0">
                <a:solidFill>
                  <a:schemeClr val="tx1"/>
                </a:solidFill>
              </a:rPr>
              <a:t>Case for Flexible Exchange Rate </a:t>
            </a:r>
          </a:p>
        </p:txBody>
      </p:sp>
      <p:sp>
        <p:nvSpPr>
          <p:cNvPr id="8" name="Rectangle 7"/>
          <p:cNvSpPr/>
          <p:nvPr/>
        </p:nvSpPr>
        <p:spPr>
          <a:xfrm>
            <a:off x="5000628" y="1928802"/>
            <a:ext cx="2857520" cy="64294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dirty="0" smtClean="0">
              <a:solidFill>
                <a:schemeClr val="tx1"/>
              </a:solidFill>
            </a:endParaRPr>
          </a:p>
          <a:p>
            <a:pPr algn="ctr"/>
            <a:r>
              <a:rPr lang="en-IN" sz="2000" dirty="0" smtClean="0">
                <a:solidFill>
                  <a:schemeClr val="tx1"/>
                </a:solidFill>
              </a:rPr>
              <a:t>Case against Flexible Exchange Rate </a:t>
            </a:r>
          </a:p>
          <a:p>
            <a:pPr algn="ctr"/>
            <a:endParaRPr lang="en-IN" dirty="0"/>
          </a:p>
        </p:txBody>
      </p:sp>
      <p:cxnSp>
        <p:nvCxnSpPr>
          <p:cNvPr id="16" name="Straight Connector 15"/>
          <p:cNvCxnSpPr/>
          <p:nvPr/>
        </p:nvCxnSpPr>
        <p:spPr>
          <a:xfrm rot="5400000">
            <a:off x="4072728" y="1356504"/>
            <a:ext cx="284958" cy="79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2072464" y="1712900"/>
            <a:ext cx="428628" cy="1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5930116" y="1712900"/>
            <a:ext cx="428628" cy="1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285984" y="1499380"/>
            <a:ext cx="1928826" cy="1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214810" y="1499380"/>
            <a:ext cx="1928826" cy="1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1608117" y="2749545"/>
            <a:ext cx="356396" cy="79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571472" y="2928934"/>
            <a:ext cx="3786214" cy="34290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457200" indent="-457200">
              <a:buAutoNum type="arabicPeriod"/>
            </a:pPr>
            <a:r>
              <a:rPr lang="en-IN" sz="2000" dirty="0" smtClean="0">
                <a:solidFill>
                  <a:prstClr val="black"/>
                </a:solidFill>
              </a:rPr>
              <a:t>Ensure BOP equilibrium</a:t>
            </a:r>
          </a:p>
          <a:p>
            <a:pPr marL="457200" indent="-457200">
              <a:buAutoNum type="arabicPeriod"/>
            </a:pPr>
            <a:r>
              <a:rPr lang="en-IN" sz="2000" dirty="0" smtClean="0">
                <a:solidFill>
                  <a:prstClr val="black"/>
                </a:solidFill>
              </a:rPr>
              <a:t>Monetary Autonomy</a:t>
            </a:r>
          </a:p>
          <a:p>
            <a:pPr marL="457200" indent="-457200">
              <a:buAutoNum type="arabicPeriod"/>
            </a:pPr>
            <a:r>
              <a:rPr lang="en-IN" sz="2000" dirty="0" smtClean="0">
                <a:solidFill>
                  <a:prstClr val="black"/>
                </a:solidFill>
              </a:rPr>
              <a:t>Promotes Economic Stability</a:t>
            </a:r>
          </a:p>
          <a:p>
            <a:pPr marL="457200" indent="-457200">
              <a:buAutoNum type="arabicPeriod" startAt="4"/>
            </a:pPr>
            <a:r>
              <a:rPr lang="en-IN" sz="2000" dirty="0" smtClean="0">
                <a:solidFill>
                  <a:prstClr val="black"/>
                </a:solidFill>
              </a:rPr>
              <a:t>Insulates Domestic Economy</a:t>
            </a:r>
          </a:p>
          <a:p>
            <a:pPr marL="457200" indent="-457200">
              <a:buAutoNum type="arabicPeriod" startAt="4"/>
            </a:pPr>
            <a:r>
              <a:rPr lang="en-IN" sz="2000" dirty="0" smtClean="0">
                <a:solidFill>
                  <a:prstClr val="black"/>
                </a:solidFill>
              </a:rPr>
              <a:t>Stabilises the private speculation</a:t>
            </a:r>
          </a:p>
          <a:p>
            <a:pPr marL="457200" indent="-457200">
              <a:buAutoNum type="arabicPeriod" startAt="4"/>
            </a:pPr>
            <a:r>
              <a:rPr lang="en-IN" sz="2000" dirty="0" smtClean="0">
                <a:solidFill>
                  <a:prstClr val="black"/>
                </a:solidFill>
              </a:rPr>
              <a:t>Easy to determine the exchange rate</a:t>
            </a:r>
          </a:p>
          <a:p>
            <a:pPr marL="457200" indent="-457200">
              <a:buAutoNum type="arabicPeriod" startAt="4"/>
            </a:pPr>
            <a:r>
              <a:rPr lang="en-IN" sz="2000" dirty="0" smtClean="0">
                <a:solidFill>
                  <a:prstClr val="black"/>
                </a:solidFill>
              </a:rPr>
              <a:t>Smooth Adjustment in BOP</a:t>
            </a:r>
          </a:p>
          <a:p>
            <a:pPr marL="457200" indent="-457200">
              <a:buAutoNum type="arabicPeriod" startAt="4"/>
            </a:pPr>
            <a:r>
              <a:rPr lang="en-IN" sz="2000" dirty="0" smtClean="0">
                <a:solidFill>
                  <a:prstClr val="black"/>
                </a:solidFill>
              </a:rPr>
              <a:t>Suitable for full employment</a:t>
            </a:r>
          </a:p>
          <a:p>
            <a:pPr marL="457200" indent="-457200">
              <a:buAutoNum type="arabicPeriod" startAt="4"/>
            </a:pPr>
            <a:r>
              <a:rPr lang="en-IN" sz="2000" dirty="0" smtClean="0">
                <a:solidFill>
                  <a:prstClr val="black"/>
                </a:solidFill>
              </a:rPr>
              <a:t>Settles at Natural level</a:t>
            </a:r>
          </a:p>
        </p:txBody>
      </p:sp>
      <p:cxnSp>
        <p:nvCxnSpPr>
          <p:cNvPr id="12" name="Straight Connector 11"/>
          <p:cNvCxnSpPr/>
          <p:nvPr/>
        </p:nvCxnSpPr>
        <p:spPr>
          <a:xfrm rot="5400000">
            <a:off x="5751521" y="2749545"/>
            <a:ext cx="356396" cy="79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4714876" y="2928934"/>
            <a:ext cx="3786214" cy="34290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457200" indent="-457200">
              <a:buAutoNum type="arabicPeriod"/>
            </a:pPr>
            <a:r>
              <a:rPr lang="en-IN" sz="2000" dirty="0" smtClean="0">
                <a:solidFill>
                  <a:prstClr val="black"/>
                </a:solidFill>
              </a:rPr>
              <a:t>Creates Uncertainty</a:t>
            </a:r>
          </a:p>
          <a:p>
            <a:pPr marL="457200" indent="-457200">
              <a:buAutoNum type="arabicPeriod"/>
            </a:pPr>
            <a:r>
              <a:rPr lang="en-IN" sz="2000" dirty="0" smtClean="0">
                <a:solidFill>
                  <a:prstClr val="black"/>
                </a:solidFill>
              </a:rPr>
              <a:t>Discourage Investment and Borrowing</a:t>
            </a:r>
          </a:p>
          <a:p>
            <a:pPr marL="457200" indent="-457200">
              <a:buAutoNum type="arabicPeriod"/>
            </a:pPr>
            <a:r>
              <a:rPr lang="en-IN" sz="2000" dirty="0" smtClean="0">
                <a:solidFill>
                  <a:prstClr val="black"/>
                </a:solidFill>
              </a:rPr>
              <a:t>Lacks stability in Macroeconomic policies</a:t>
            </a:r>
          </a:p>
          <a:p>
            <a:pPr marL="457200" indent="-457200">
              <a:buAutoNum type="arabicPeriod"/>
            </a:pPr>
            <a:r>
              <a:rPr lang="en-IN" sz="2000" dirty="0" smtClean="0">
                <a:solidFill>
                  <a:prstClr val="black"/>
                </a:solidFill>
              </a:rPr>
              <a:t>Irrational speculation</a:t>
            </a:r>
          </a:p>
          <a:p>
            <a:pPr marL="457200" indent="-457200">
              <a:buAutoNum type="arabicPeriod"/>
            </a:pPr>
            <a:r>
              <a:rPr lang="en-IN" sz="2000" dirty="0" smtClean="0">
                <a:solidFill>
                  <a:prstClr val="black"/>
                </a:solidFill>
              </a:rPr>
              <a:t>Poor International Co-operation</a:t>
            </a:r>
          </a:p>
        </p:txBody>
      </p:sp>
    </p:spTree>
  </p:cSld>
  <p:clrMapOvr>
    <a:masterClrMapping/>
  </p:clrMapOvr>
  <p:transition spd="med">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a:bodyPr>
          <a:lstStyle/>
          <a:p>
            <a:r>
              <a:rPr lang="en-IN" sz="4000" b="1" dirty="0" smtClean="0"/>
              <a:t> Ensure BOP Equilibrium</a:t>
            </a:r>
            <a:endParaRPr lang="en-IN" sz="4000" b="1" dirty="0"/>
          </a:p>
        </p:txBody>
      </p:sp>
      <p:sp>
        <p:nvSpPr>
          <p:cNvPr id="3" name="Content Placeholder 2"/>
          <p:cNvSpPr>
            <a:spLocks noGrp="1"/>
          </p:cNvSpPr>
          <p:nvPr>
            <p:ph idx="1"/>
          </p:nvPr>
        </p:nvSpPr>
        <p:spPr>
          <a:xfrm>
            <a:off x="357158" y="1000108"/>
            <a:ext cx="8329642" cy="5572164"/>
          </a:xfrm>
        </p:spPr>
        <p:txBody>
          <a:bodyPr>
            <a:normAutofit/>
          </a:bodyPr>
          <a:lstStyle/>
          <a:p>
            <a:pPr marL="0" lvl="0" indent="0" algn="just">
              <a:lnSpc>
                <a:spcPct val="150000"/>
              </a:lnSpc>
              <a:spcBef>
                <a:spcPts val="0"/>
              </a:spcBef>
              <a:buNone/>
            </a:pPr>
            <a:r>
              <a:rPr lang="en-GB" sz="2800" dirty="0" smtClean="0"/>
              <a:t>In a </a:t>
            </a:r>
            <a:r>
              <a:rPr lang="en-GB" sz="2800" u="sng" dirty="0" smtClean="0"/>
              <a:t>flexible </a:t>
            </a:r>
            <a:r>
              <a:rPr lang="en-GB" sz="2800" u="sng" dirty="0" smtClean="0"/>
              <a:t>or floating </a:t>
            </a:r>
            <a:r>
              <a:rPr lang="en-GB" sz="2800" u="sng" dirty="0" smtClean="0"/>
              <a:t>exchange rate system</a:t>
            </a:r>
            <a:r>
              <a:rPr lang="en-GB" sz="2800" dirty="0" smtClean="0"/>
              <a:t>, </a:t>
            </a:r>
            <a:r>
              <a:rPr lang="en-GB" sz="2800" dirty="0" smtClean="0"/>
              <a:t>the rate of exchange adjusts automatically </a:t>
            </a:r>
            <a:r>
              <a:rPr lang="en-GB" sz="2800" dirty="0" smtClean="0"/>
              <a:t>BOP</a:t>
            </a:r>
            <a:r>
              <a:rPr lang="en-GB" sz="2800" dirty="0" smtClean="0"/>
              <a:t> imbalance - through changes in demand </a:t>
            </a:r>
            <a:r>
              <a:rPr lang="en-GB" sz="2800" dirty="0" smtClean="0"/>
              <a:t>and </a:t>
            </a:r>
            <a:r>
              <a:rPr lang="en-GB" sz="2800" dirty="0" smtClean="0"/>
              <a:t>supply.</a:t>
            </a:r>
            <a:endParaRPr lang="en-GB" sz="2800" dirty="0" smtClean="0"/>
          </a:p>
          <a:p>
            <a:pPr marL="0" lvl="0" indent="0" algn="just">
              <a:lnSpc>
                <a:spcPct val="150000"/>
              </a:lnSpc>
              <a:spcBef>
                <a:spcPts val="0"/>
              </a:spcBef>
              <a:buNone/>
            </a:pPr>
            <a:r>
              <a:rPr lang="en-GB" sz="2800" u="sng" dirty="0" smtClean="0"/>
              <a:t>BOP </a:t>
            </a:r>
            <a:r>
              <a:rPr lang="en-GB" sz="2800" u="sng" dirty="0" smtClean="0"/>
              <a:t>deficit</a:t>
            </a:r>
            <a:r>
              <a:rPr lang="en-GB" sz="2800" dirty="0" smtClean="0"/>
              <a:t> - depreciation </a:t>
            </a:r>
            <a:r>
              <a:rPr lang="en-GB" sz="2800" dirty="0" smtClean="0"/>
              <a:t>of currency </a:t>
            </a:r>
            <a:r>
              <a:rPr lang="en-GB" sz="2800" dirty="0" smtClean="0"/>
              <a:t>– as a result </a:t>
            </a:r>
            <a:r>
              <a:rPr lang="en-GB" sz="2800" dirty="0" smtClean="0"/>
              <a:t>increase in exports and decrease in imports. </a:t>
            </a:r>
          </a:p>
          <a:p>
            <a:pPr marL="0" lvl="0" indent="0" algn="just">
              <a:lnSpc>
                <a:spcPct val="150000"/>
              </a:lnSpc>
              <a:spcBef>
                <a:spcPts val="0"/>
              </a:spcBef>
              <a:buNone/>
            </a:pPr>
            <a:r>
              <a:rPr lang="en-GB" sz="2800" u="sng" dirty="0" smtClean="0"/>
              <a:t>BOP </a:t>
            </a:r>
            <a:r>
              <a:rPr lang="en-GB" sz="2800" u="sng" dirty="0" smtClean="0"/>
              <a:t>surplus</a:t>
            </a:r>
            <a:r>
              <a:rPr lang="en-GB" sz="2800" dirty="0" smtClean="0"/>
              <a:t> - the </a:t>
            </a:r>
            <a:r>
              <a:rPr lang="en-GB" sz="2800" dirty="0" smtClean="0"/>
              <a:t>appreciation of the currency </a:t>
            </a:r>
            <a:r>
              <a:rPr lang="en-GB" sz="2800" dirty="0" smtClean="0"/>
              <a:t>– as result decrease in exports and increase in </a:t>
            </a:r>
            <a:r>
              <a:rPr lang="en-GB" sz="2800" dirty="0" smtClean="0"/>
              <a:t>imports. </a:t>
            </a:r>
            <a:endParaRPr lang="en-I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a:bodyPr>
          <a:lstStyle/>
          <a:p>
            <a:r>
              <a:rPr lang="en-GB" sz="4000" b="1" dirty="0" smtClean="0"/>
              <a:t>Monetary Autonomy</a:t>
            </a:r>
            <a:endParaRPr lang="en-IN" sz="4000" b="1" dirty="0"/>
          </a:p>
        </p:txBody>
      </p:sp>
      <p:sp>
        <p:nvSpPr>
          <p:cNvPr id="3" name="Content Placeholder 2"/>
          <p:cNvSpPr>
            <a:spLocks noGrp="1"/>
          </p:cNvSpPr>
          <p:nvPr>
            <p:ph idx="1"/>
          </p:nvPr>
        </p:nvSpPr>
        <p:spPr>
          <a:xfrm>
            <a:off x="357158" y="1000108"/>
            <a:ext cx="8329642" cy="5572164"/>
          </a:xfrm>
        </p:spPr>
        <p:txBody>
          <a:bodyPr>
            <a:normAutofit/>
          </a:bodyPr>
          <a:lstStyle/>
          <a:p>
            <a:pPr marL="0" lvl="0" indent="0" algn="just">
              <a:lnSpc>
                <a:spcPct val="150000"/>
              </a:lnSpc>
              <a:spcBef>
                <a:spcPts val="0"/>
              </a:spcBef>
              <a:buNone/>
            </a:pPr>
            <a:r>
              <a:rPr lang="en-GB" sz="2800" u="sng" dirty="0" smtClean="0"/>
              <a:t>Flexible exchange rate system </a:t>
            </a:r>
            <a:r>
              <a:rPr lang="en-GB" sz="2800" dirty="0" smtClean="0"/>
              <a:t>-  monetary autonomy </a:t>
            </a:r>
            <a:r>
              <a:rPr lang="en-GB" sz="2800" dirty="0" smtClean="0"/>
              <a:t>to the authorities. </a:t>
            </a:r>
          </a:p>
          <a:p>
            <a:pPr marL="0" lvl="0" indent="0" algn="just">
              <a:lnSpc>
                <a:spcPct val="150000"/>
              </a:lnSpc>
              <a:spcBef>
                <a:spcPts val="0"/>
              </a:spcBef>
              <a:buNone/>
            </a:pPr>
            <a:r>
              <a:rPr lang="en-GB" sz="2800" u="sng" dirty="0" smtClean="0"/>
              <a:t>Monetary Autonomy</a:t>
            </a:r>
            <a:r>
              <a:rPr lang="en-GB" sz="2800" dirty="0" smtClean="0"/>
              <a:t> </a:t>
            </a:r>
            <a:r>
              <a:rPr lang="en-GB" sz="2800" dirty="0" smtClean="0"/>
              <a:t>is </a:t>
            </a:r>
            <a:r>
              <a:rPr lang="en-GB" sz="2800" dirty="0" smtClean="0"/>
              <a:t>free to follow: </a:t>
            </a:r>
            <a:r>
              <a:rPr lang="en-GB" sz="2800" b="1" dirty="0" smtClean="0"/>
              <a:t>inflationary or deflationary policies. </a:t>
            </a:r>
          </a:p>
          <a:p>
            <a:pPr marL="0" lvl="0" indent="0" algn="just">
              <a:lnSpc>
                <a:spcPct val="150000"/>
              </a:lnSpc>
              <a:spcBef>
                <a:spcPts val="0"/>
              </a:spcBef>
              <a:buNone/>
            </a:pPr>
            <a:r>
              <a:rPr lang="en-GB" sz="2800" dirty="0" smtClean="0"/>
              <a:t>In other words, independent monetary policy can be pursued by individual country rather than linking it with other countries as in the case under fixed exchange rate.</a:t>
            </a:r>
            <a:endParaRPr lang="en-I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a:bodyPr>
          <a:lstStyle/>
          <a:p>
            <a:r>
              <a:rPr lang="en-GB" sz="4000" b="1" dirty="0" smtClean="0">
                <a:ea typeface="Times New Roman"/>
              </a:rPr>
              <a:t>Promotes economic stability</a:t>
            </a:r>
            <a:endParaRPr lang="en-IN" sz="4000" b="1" dirty="0"/>
          </a:p>
        </p:txBody>
      </p:sp>
      <p:sp>
        <p:nvSpPr>
          <p:cNvPr id="3" name="Content Placeholder 2"/>
          <p:cNvSpPr>
            <a:spLocks noGrp="1"/>
          </p:cNvSpPr>
          <p:nvPr>
            <p:ph idx="1"/>
          </p:nvPr>
        </p:nvSpPr>
        <p:spPr>
          <a:xfrm>
            <a:off x="357158" y="1000108"/>
            <a:ext cx="8329642" cy="5572164"/>
          </a:xfrm>
        </p:spPr>
        <p:txBody>
          <a:bodyPr>
            <a:normAutofit/>
          </a:bodyPr>
          <a:lstStyle/>
          <a:p>
            <a:pPr marL="0" lvl="0" indent="0" algn="just">
              <a:lnSpc>
                <a:spcPct val="150000"/>
              </a:lnSpc>
              <a:spcBef>
                <a:spcPts val="0"/>
              </a:spcBef>
              <a:buNone/>
            </a:pPr>
            <a:r>
              <a:rPr lang="en-GB" sz="2800" u="sng" dirty="0" smtClean="0"/>
              <a:t>Flexible </a:t>
            </a:r>
            <a:r>
              <a:rPr lang="en-GB" sz="2800" u="sng" dirty="0" smtClean="0"/>
              <a:t>exchange rate system</a:t>
            </a:r>
            <a:r>
              <a:rPr lang="en-GB" sz="2800" dirty="0" smtClean="0"/>
              <a:t> is more </a:t>
            </a:r>
            <a:r>
              <a:rPr lang="en-GB" sz="2800" dirty="0" smtClean="0"/>
              <a:t>desirable</a:t>
            </a:r>
            <a:r>
              <a:rPr lang="en-GB" sz="2800" dirty="0" smtClean="0"/>
              <a:t> to maintained </a:t>
            </a:r>
            <a:r>
              <a:rPr lang="en-GB" sz="2800" dirty="0" smtClean="0"/>
              <a:t>economic stability. </a:t>
            </a:r>
          </a:p>
          <a:p>
            <a:pPr marL="0" lvl="0" indent="0" algn="just">
              <a:lnSpc>
                <a:spcPct val="150000"/>
              </a:lnSpc>
              <a:spcBef>
                <a:spcPts val="0"/>
              </a:spcBef>
              <a:buNone/>
            </a:pPr>
            <a:r>
              <a:rPr lang="en-GB" sz="2800" dirty="0" smtClean="0"/>
              <a:t>It </a:t>
            </a:r>
            <a:r>
              <a:rPr lang="en-GB" sz="2800" dirty="0" smtClean="0"/>
              <a:t>allows </a:t>
            </a:r>
            <a:r>
              <a:rPr lang="en-GB" sz="2800" dirty="0" smtClean="0"/>
              <a:t>exchange rate to </a:t>
            </a:r>
            <a:r>
              <a:rPr lang="en-GB" sz="2800" b="1" dirty="0" smtClean="0"/>
              <a:t>appreciate or depreciate</a:t>
            </a:r>
            <a:r>
              <a:rPr lang="en-GB" sz="2800" dirty="0" smtClean="0"/>
              <a:t> for </a:t>
            </a:r>
            <a:r>
              <a:rPr lang="en-GB" sz="2800" u="sng" dirty="0" smtClean="0"/>
              <a:t>external adjustment</a:t>
            </a:r>
            <a:r>
              <a:rPr lang="en-GB" sz="2800" dirty="0" smtClean="0"/>
              <a:t> rather than initiate </a:t>
            </a:r>
            <a:r>
              <a:rPr lang="en-GB" sz="2800" u="sng" dirty="0" smtClean="0"/>
              <a:t>internal price </a:t>
            </a:r>
            <a:r>
              <a:rPr lang="en-GB" sz="2800" u="sng" dirty="0" smtClean="0"/>
              <a:t>changes. </a:t>
            </a:r>
          </a:p>
          <a:p>
            <a:pPr marL="0" lvl="0" indent="0" algn="just">
              <a:lnSpc>
                <a:spcPct val="150000"/>
              </a:lnSpc>
              <a:spcBef>
                <a:spcPts val="0"/>
              </a:spcBef>
              <a:buNone/>
            </a:pPr>
            <a:r>
              <a:rPr lang="en-GB" sz="2800" dirty="0" smtClean="0"/>
              <a:t>It is difficult to reduce the domestic price level as it is resistant to downward pressure. </a:t>
            </a:r>
            <a:r>
              <a:rPr lang="en-GB" sz="2800" dirty="0" smtClean="0"/>
              <a:t>Also</a:t>
            </a:r>
            <a:r>
              <a:rPr lang="en-GB" sz="2800" dirty="0" smtClean="0"/>
              <a:t>, </a:t>
            </a:r>
            <a:r>
              <a:rPr lang="en-GB" sz="2800" dirty="0" smtClean="0"/>
              <a:t>the deflationary trend </a:t>
            </a:r>
            <a:r>
              <a:rPr lang="en-GB" sz="2800" dirty="0" smtClean="0"/>
              <a:t>will lead to fall in</a:t>
            </a:r>
            <a:r>
              <a:rPr lang="en-GB" sz="2800" dirty="0" smtClean="0"/>
              <a:t> </a:t>
            </a:r>
            <a:r>
              <a:rPr lang="en-GB" sz="2800" dirty="0" smtClean="0"/>
              <a:t>investment and employment.</a:t>
            </a:r>
            <a:endParaRPr lang="en-I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a:bodyPr>
          <a:lstStyle/>
          <a:p>
            <a:r>
              <a:rPr lang="en-GB" sz="4000" b="1" dirty="0" smtClean="0">
                <a:ea typeface="Times New Roman"/>
              </a:rPr>
              <a:t>Insulates domestic economy</a:t>
            </a:r>
            <a:endParaRPr lang="en-IN" sz="4000" b="1" dirty="0"/>
          </a:p>
        </p:txBody>
      </p:sp>
      <p:sp>
        <p:nvSpPr>
          <p:cNvPr id="3" name="Content Placeholder 2"/>
          <p:cNvSpPr>
            <a:spLocks noGrp="1"/>
          </p:cNvSpPr>
          <p:nvPr>
            <p:ph idx="1"/>
          </p:nvPr>
        </p:nvSpPr>
        <p:spPr>
          <a:xfrm>
            <a:off x="357158" y="1000108"/>
            <a:ext cx="8329642" cy="5572164"/>
          </a:xfrm>
        </p:spPr>
        <p:txBody>
          <a:bodyPr>
            <a:normAutofit/>
          </a:bodyPr>
          <a:lstStyle/>
          <a:p>
            <a:pPr marL="0" lvl="0" indent="0" algn="just">
              <a:lnSpc>
                <a:spcPct val="150000"/>
              </a:lnSpc>
              <a:spcBef>
                <a:spcPts val="0"/>
              </a:spcBef>
              <a:buNone/>
            </a:pPr>
            <a:r>
              <a:rPr lang="en-GB" sz="2800" u="sng" dirty="0" smtClean="0"/>
              <a:t>Under </a:t>
            </a:r>
            <a:r>
              <a:rPr lang="en-GB" sz="2800" u="sng" dirty="0" smtClean="0"/>
              <a:t>the flexible exchange </a:t>
            </a:r>
            <a:r>
              <a:rPr lang="en-GB" sz="2800" u="sng" dirty="0" smtClean="0"/>
              <a:t>rate</a:t>
            </a:r>
            <a:r>
              <a:rPr lang="en-GB" sz="2800" dirty="0" smtClean="0"/>
              <a:t>, </a:t>
            </a:r>
            <a:r>
              <a:rPr lang="en-GB" sz="2800" dirty="0" smtClean="0"/>
              <a:t>domestic </a:t>
            </a:r>
            <a:r>
              <a:rPr lang="en-GB" sz="2800" dirty="0" smtClean="0"/>
              <a:t>economy </a:t>
            </a:r>
            <a:r>
              <a:rPr lang="en-GB" sz="2800" dirty="0" smtClean="0"/>
              <a:t>can operate independently to a great extent. </a:t>
            </a:r>
          </a:p>
          <a:p>
            <a:pPr marL="0" lvl="0" indent="0" algn="just">
              <a:lnSpc>
                <a:spcPct val="150000"/>
              </a:lnSpc>
              <a:spcBef>
                <a:spcPts val="0"/>
              </a:spcBef>
              <a:buNone/>
            </a:pPr>
            <a:r>
              <a:rPr lang="en-GB" sz="2800" dirty="0" smtClean="0"/>
              <a:t>An </a:t>
            </a:r>
            <a:r>
              <a:rPr lang="en-GB" sz="2800" u="sng" dirty="0" smtClean="0"/>
              <a:t>appreciation of the domestic currency </a:t>
            </a:r>
            <a:r>
              <a:rPr lang="en-GB" sz="2800" dirty="0" smtClean="0"/>
              <a:t>would prevent the </a:t>
            </a:r>
            <a:r>
              <a:rPr lang="en-GB" sz="2800" b="1" dirty="0" smtClean="0"/>
              <a:t>import of other countries inflation</a:t>
            </a:r>
            <a:r>
              <a:rPr lang="en-GB" sz="2800" dirty="0" smtClean="0"/>
              <a:t>. </a:t>
            </a:r>
          </a:p>
          <a:p>
            <a:pPr marL="0" lvl="0" indent="0" algn="just">
              <a:lnSpc>
                <a:spcPct val="150000"/>
              </a:lnSpc>
              <a:spcBef>
                <a:spcPts val="0"/>
              </a:spcBef>
              <a:buNone/>
            </a:pPr>
            <a:r>
              <a:rPr lang="en-GB" sz="2800" u="sng" dirty="0" smtClean="0"/>
              <a:t>Under fixed exchange rate </a:t>
            </a:r>
            <a:r>
              <a:rPr lang="en-GB" sz="2800" dirty="0" smtClean="0"/>
              <a:t>a country will enjoy </a:t>
            </a:r>
            <a:r>
              <a:rPr lang="en-GB" sz="2800" dirty="0" smtClean="0"/>
              <a:t>BOP surplus, </a:t>
            </a:r>
            <a:r>
              <a:rPr lang="en-GB" sz="2800" dirty="0" smtClean="0"/>
              <a:t>when the rest of the world has inflation but in turn will be </a:t>
            </a:r>
            <a:r>
              <a:rPr lang="en-GB" sz="2800" b="1" dirty="0" smtClean="0"/>
              <a:t>subjected to inflation </a:t>
            </a:r>
            <a:r>
              <a:rPr lang="en-GB" sz="2800" dirty="0" smtClean="0"/>
              <a:t>due to </a:t>
            </a:r>
            <a:r>
              <a:rPr lang="en-GB" sz="2800" u="sng" dirty="0" smtClean="0"/>
              <a:t>increase in money supply.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a:bodyPr>
          <a:lstStyle/>
          <a:p>
            <a:r>
              <a:rPr lang="en-GB" sz="4000" b="1" dirty="0" smtClean="0"/>
              <a:t>Stabilises the private speculation</a:t>
            </a:r>
            <a:endParaRPr lang="en-IN" sz="4000" b="1" dirty="0"/>
          </a:p>
        </p:txBody>
      </p:sp>
      <p:sp>
        <p:nvSpPr>
          <p:cNvPr id="3" name="Content Placeholder 2"/>
          <p:cNvSpPr>
            <a:spLocks noGrp="1"/>
          </p:cNvSpPr>
          <p:nvPr>
            <p:ph idx="1"/>
          </p:nvPr>
        </p:nvSpPr>
        <p:spPr>
          <a:xfrm>
            <a:off x="357158" y="1214422"/>
            <a:ext cx="8329642" cy="5357850"/>
          </a:xfrm>
        </p:spPr>
        <p:txBody>
          <a:bodyPr>
            <a:normAutofit/>
          </a:bodyPr>
          <a:lstStyle/>
          <a:p>
            <a:pPr marL="0" lvl="0" indent="0" algn="just">
              <a:lnSpc>
                <a:spcPct val="150000"/>
              </a:lnSpc>
              <a:spcBef>
                <a:spcPts val="0"/>
              </a:spcBef>
              <a:buNone/>
            </a:pPr>
            <a:r>
              <a:rPr lang="en-GB" sz="2800" dirty="0" smtClean="0"/>
              <a:t>Under this system, </a:t>
            </a:r>
            <a:r>
              <a:rPr lang="en-GB" sz="2800" b="1" dirty="0" smtClean="0"/>
              <a:t>speculators</a:t>
            </a:r>
            <a:r>
              <a:rPr lang="en-GB" sz="2800" dirty="0" smtClean="0"/>
              <a:t> </a:t>
            </a:r>
            <a:r>
              <a:rPr lang="en-GB" sz="2800" dirty="0" smtClean="0"/>
              <a:t>who buy at a low price and sell at a higher </a:t>
            </a:r>
            <a:r>
              <a:rPr lang="en-GB" sz="2800" dirty="0" smtClean="0"/>
              <a:t>value will reduce the difference </a:t>
            </a:r>
            <a:r>
              <a:rPr lang="en-GB" sz="2800" dirty="0" smtClean="0"/>
              <a:t>between the two prices. </a:t>
            </a:r>
          </a:p>
          <a:p>
            <a:pPr marL="0" lvl="0" indent="0" algn="just">
              <a:lnSpc>
                <a:spcPct val="150000"/>
              </a:lnSpc>
              <a:spcBef>
                <a:spcPts val="0"/>
              </a:spcBef>
              <a:buNone/>
            </a:pPr>
            <a:r>
              <a:rPr lang="en-GB" sz="2800" dirty="0" smtClean="0"/>
              <a:t>Thus the speculative activities move the exchange rate towards its fundamental equilibrium value.</a:t>
            </a:r>
            <a:endParaRPr lang="en-I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a:bodyPr>
          <a:lstStyle/>
          <a:p>
            <a:r>
              <a:rPr lang="en-GB" sz="4000" b="1" dirty="0" smtClean="0"/>
              <a:t>Easy to determine the exchange rate</a:t>
            </a:r>
            <a:endParaRPr lang="en-IN" sz="4000" b="1" dirty="0"/>
          </a:p>
        </p:txBody>
      </p:sp>
      <p:sp>
        <p:nvSpPr>
          <p:cNvPr id="3" name="Content Placeholder 2"/>
          <p:cNvSpPr>
            <a:spLocks noGrp="1"/>
          </p:cNvSpPr>
          <p:nvPr>
            <p:ph idx="1"/>
          </p:nvPr>
        </p:nvSpPr>
        <p:spPr>
          <a:xfrm>
            <a:off x="357158" y="1000108"/>
            <a:ext cx="8329642" cy="5572164"/>
          </a:xfrm>
        </p:spPr>
        <p:txBody>
          <a:bodyPr>
            <a:normAutofit/>
          </a:bodyPr>
          <a:lstStyle/>
          <a:p>
            <a:pPr marL="0" lvl="0" indent="0" algn="just">
              <a:lnSpc>
                <a:spcPct val="150000"/>
              </a:lnSpc>
              <a:spcBef>
                <a:spcPts val="0"/>
              </a:spcBef>
              <a:buNone/>
            </a:pPr>
            <a:r>
              <a:rPr lang="en-GB" sz="2800" dirty="0" smtClean="0"/>
              <a:t>Flexible </a:t>
            </a:r>
            <a:r>
              <a:rPr lang="en-GB" sz="2800" dirty="0" smtClean="0"/>
              <a:t>exchange rate is </a:t>
            </a:r>
            <a:r>
              <a:rPr lang="en-GB" sz="2800" dirty="0" smtClean="0"/>
              <a:t>to determined </a:t>
            </a:r>
            <a:r>
              <a:rPr lang="en-GB" sz="2800" dirty="0" smtClean="0"/>
              <a:t>the value.</a:t>
            </a:r>
            <a:r>
              <a:rPr lang="en-GB" sz="2800" dirty="0" smtClean="0"/>
              <a:t> </a:t>
            </a:r>
            <a:r>
              <a:rPr lang="en-GB" sz="2800" dirty="0" smtClean="0"/>
              <a:t>Just as the price of a commodity is determined by demand and supply, the rate of exchange too is determined on the basis of demand and supply of foreign exchange.</a:t>
            </a:r>
            <a:endParaRPr lang="en-I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a:bodyPr>
          <a:lstStyle/>
          <a:p>
            <a:r>
              <a:rPr lang="en-GB" sz="4000" b="1" dirty="0" smtClean="0"/>
              <a:t>Smooth Adjustment in BOP</a:t>
            </a:r>
            <a:endParaRPr lang="en-IN" sz="4000" b="1" dirty="0"/>
          </a:p>
        </p:txBody>
      </p:sp>
      <p:sp>
        <p:nvSpPr>
          <p:cNvPr id="3" name="Content Placeholder 2"/>
          <p:cNvSpPr>
            <a:spLocks noGrp="1"/>
          </p:cNvSpPr>
          <p:nvPr>
            <p:ph idx="1"/>
          </p:nvPr>
        </p:nvSpPr>
        <p:spPr>
          <a:xfrm>
            <a:off x="357158" y="1000108"/>
            <a:ext cx="8329642" cy="5572164"/>
          </a:xfrm>
        </p:spPr>
        <p:txBody>
          <a:bodyPr>
            <a:normAutofit/>
          </a:bodyPr>
          <a:lstStyle/>
          <a:p>
            <a:pPr marL="0" lvl="0" indent="0" algn="just">
              <a:lnSpc>
                <a:spcPct val="150000"/>
              </a:lnSpc>
              <a:spcBef>
                <a:spcPts val="0"/>
              </a:spcBef>
              <a:buNone/>
            </a:pPr>
            <a:r>
              <a:rPr lang="en-GB" sz="2800" u="sng" dirty="0" smtClean="0"/>
              <a:t>Flexible exchange rates</a:t>
            </a:r>
            <a:r>
              <a:rPr lang="en-GB" sz="2800" dirty="0" smtClean="0"/>
              <a:t> </a:t>
            </a:r>
            <a:r>
              <a:rPr lang="en-GB" sz="2800" dirty="0" smtClean="0"/>
              <a:t>boost </a:t>
            </a:r>
            <a:r>
              <a:rPr lang="en-GB" sz="2800" dirty="0" smtClean="0"/>
              <a:t>smooth </a:t>
            </a:r>
            <a:r>
              <a:rPr lang="en-GB" sz="2800" dirty="0" smtClean="0"/>
              <a:t>adjustment in the BOP. </a:t>
            </a:r>
          </a:p>
          <a:p>
            <a:pPr marL="0" lvl="0" indent="0" algn="just">
              <a:lnSpc>
                <a:spcPct val="150000"/>
              </a:lnSpc>
              <a:spcBef>
                <a:spcPts val="0"/>
              </a:spcBef>
              <a:buNone/>
            </a:pPr>
            <a:r>
              <a:rPr lang="en-GB" sz="2800" dirty="0" smtClean="0"/>
              <a:t>When </a:t>
            </a:r>
            <a:r>
              <a:rPr lang="en-GB" sz="2800" dirty="0" smtClean="0"/>
              <a:t>there </a:t>
            </a:r>
            <a:r>
              <a:rPr lang="en-GB" sz="2800" dirty="0" smtClean="0"/>
              <a:t>is a </a:t>
            </a:r>
            <a:r>
              <a:rPr lang="en-GB" sz="2800" dirty="0" smtClean="0"/>
              <a:t>BOP </a:t>
            </a:r>
            <a:r>
              <a:rPr lang="en-GB" sz="2800" b="1" dirty="0" smtClean="0"/>
              <a:t>deficit</a:t>
            </a:r>
            <a:r>
              <a:rPr lang="en-GB" sz="2800" dirty="0" smtClean="0"/>
              <a:t>, </a:t>
            </a:r>
            <a:r>
              <a:rPr lang="en-GB" sz="2800" dirty="0" smtClean="0"/>
              <a:t>the </a:t>
            </a:r>
            <a:r>
              <a:rPr lang="en-GB" sz="2800" dirty="0" smtClean="0"/>
              <a:t>exchange rate</a:t>
            </a:r>
            <a:r>
              <a:rPr lang="en-GB" sz="2800" b="1" dirty="0" smtClean="0"/>
              <a:t> </a:t>
            </a:r>
            <a:r>
              <a:rPr lang="en-GB" sz="2800" b="1" dirty="0" smtClean="0"/>
              <a:t>depreciates</a:t>
            </a:r>
            <a:r>
              <a:rPr lang="en-GB" sz="2800" dirty="0" smtClean="0"/>
              <a:t>, exports go up, imports came down and BOP is brought into equilibrium. </a:t>
            </a:r>
          </a:p>
          <a:p>
            <a:pPr marL="0" lvl="0" indent="0" algn="just">
              <a:lnSpc>
                <a:spcPct val="150000"/>
              </a:lnSpc>
              <a:spcBef>
                <a:spcPts val="0"/>
              </a:spcBef>
              <a:buNone/>
            </a:pPr>
            <a:r>
              <a:rPr lang="en-GB" sz="2800" dirty="0" smtClean="0"/>
              <a:t>When there is a BOP Surplus, the exchange rate </a:t>
            </a:r>
            <a:r>
              <a:rPr lang="en-GB" sz="2800" b="1" dirty="0" smtClean="0"/>
              <a:t>appreciates</a:t>
            </a:r>
            <a:r>
              <a:rPr lang="en-GB" sz="2800" dirty="0" smtClean="0"/>
              <a:t>, </a:t>
            </a:r>
            <a:r>
              <a:rPr lang="en-GB" sz="2800" dirty="0" smtClean="0"/>
              <a:t>exports decline, import rise and the adjustment in the BOP takes place.</a:t>
            </a:r>
            <a:endParaRPr lang="en-I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r>
              <a:rPr lang="en-IN" b="1" dirty="0" smtClean="0">
                <a:latin typeface="Times New Roman" pitchFamily="18" charset="0"/>
                <a:cs typeface="Times New Roman" pitchFamily="18" charset="0"/>
              </a:rPr>
              <a:t>Definition of the Foreign Exchange Markets</a:t>
            </a:r>
          </a:p>
        </p:txBody>
      </p:sp>
      <p:sp>
        <p:nvSpPr>
          <p:cNvPr id="8195" name="Rectangle 3"/>
          <p:cNvSpPr>
            <a:spLocks noGrp="1" noChangeArrowheads="1"/>
          </p:cNvSpPr>
          <p:nvPr>
            <p:ph idx="1"/>
          </p:nvPr>
        </p:nvSpPr>
        <p:spPr/>
        <p:txBody>
          <a:bodyPr>
            <a:normAutofit fontScale="92500"/>
          </a:bodyPr>
          <a:lstStyle/>
          <a:p>
            <a:pPr marL="0" lvl="0" indent="0" algn="just" eaLnBrk="0" fontAlgn="base" hangingPunct="0">
              <a:lnSpc>
                <a:spcPct val="120000"/>
              </a:lnSpc>
              <a:spcBef>
                <a:spcPts val="0"/>
              </a:spcBef>
              <a:buNone/>
            </a:pPr>
            <a:r>
              <a:rPr lang="en-IN" sz="2800" dirty="0" smtClean="0">
                <a:latin typeface="Times New Roman" pitchFamily="18" charset="0"/>
                <a:cs typeface="Times New Roman" pitchFamily="18" charset="0"/>
              </a:rPr>
              <a:t>Foreign exchange markets are markets on which individuals, firms and banks buy and sell foreign currencies:</a:t>
            </a:r>
          </a:p>
          <a:p>
            <a:pPr marL="449263" indent="-449263" algn="just" eaLnBrk="0" fontAlgn="base" hangingPunct="0">
              <a:lnSpc>
                <a:spcPct val="120000"/>
              </a:lnSpc>
              <a:spcBef>
                <a:spcPts val="0"/>
              </a:spcBef>
            </a:pPr>
            <a:r>
              <a:rPr lang="en-IN" sz="2800" dirty="0" smtClean="0">
                <a:latin typeface="Times New Roman" pitchFamily="18" charset="0"/>
                <a:cs typeface="Times New Roman" pitchFamily="18" charset="0"/>
              </a:rPr>
              <a:t>foreign exchange trading occurs with the help of the telecommunication net between buyers and sellers of foreign exchange that are located all over the world.</a:t>
            </a:r>
          </a:p>
          <a:p>
            <a:pPr marL="449263" indent="-449263" algn="just" eaLnBrk="0" fontAlgn="base" hangingPunct="0">
              <a:lnSpc>
                <a:spcPct val="120000"/>
              </a:lnSpc>
              <a:spcBef>
                <a:spcPts val="0"/>
              </a:spcBef>
            </a:pPr>
            <a:r>
              <a:rPr lang="en-IN" sz="2800" dirty="0" smtClean="0">
                <a:latin typeface="Times New Roman" pitchFamily="18" charset="0"/>
                <a:cs typeface="Times New Roman" pitchFamily="18" charset="0"/>
              </a:rPr>
              <a:t>an actually talk about a single international foreign exchange market for every single currency.</a:t>
            </a:r>
          </a:p>
          <a:p>
            <a:pPr marL="449263" indent="-449263" algn="just" eaLnBrk="0" fontAlgn="base" hangingPunct="0">
              <a:lnSpc>
                <a:spcPct val="120000"/>
              </a:lnSpc>
              <a:spcBef>
                <a:spcPts val="0"/>
              </a:spcBef>
            </a:pPr>
            <a:r>
              <a:rPr lang="en-IN" sz="2800" dirty="0" smtClean="0">
                <a:latin typeface="Times New Roman" pitchFamily="18" charset="0"/>
                <a:cs typeface="Times New Roman" pitchFamily="18" charset="0"/>
              </a:rPr>
              <a:t>foreign exchange trading takes place at least in some of the world financial centers in every moment.</a:t>
            </a:r>
          </a:p>
          <a:p>
            <a:pPr marL="449263" indent="-449263" algn="just" eaLnBrk="0" fontAlgn="base" hangingPunct="0">
              <a:lnSpc>
                <a:spcPct val="120000"/>
              </a:lnSpc>
              <a:spcBef>
                <a:spcPts val="0"/>
              </a:spcBef>
            </a:pPr>
            <a:endParaRPr lang="en-IN"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2000"/>
                                        <p:tgtEl>
                                          <p:spTgt spid="819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Effect transition="in" filter="fade">
                                      <p:cBhvr>
                                        <p:cTn id="12" dur="2000"/>
                                        <p:tgtEl>
                                          <p:spTgt spid="819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195">
                                            <p:txEl>
                                              <p:pRg st="1" end="1"/>
                                            </p:txEl>
                                          </p:spTgt>
                                        </p:tgtEl>
                                        <p:attrNameLst>
                                          <p:attrName>style.visibility</p:attrName>
                                        </p:attrNameLst>
                                      </p:cBhvr>
                                      <p:to>
                                        <p:strVal val="visible"/>
                                      </p:to>
                                    </p:set>
                                    <p:animEffect transition="in" filter="fade">
                                      <p:cBhvr>
                                        <p:cTn id="17" dur="2000"/>
                                        <p:tgtEl>
                                          <p:spTgt spid="819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195">
                                            <p:txEl>
                                              <p:pRg st="2" end="2"/>
                                            </p:txEl>
                                          </p:spTgt>
                                        </p:tgtEl>
                                        <p:attrNameLst>
                                          <p:attrName>style.visibility</p:attrName>
                                        </p:attrNameLst>
                                      </p:cBhvr>
                                      <p:to>
                                        <p:strVal val="visible"/>
                                      </p:to>
                                    </p:set>
                                    <p:animEffect transition="in" filter="fade">
                                      <p:cBhvr>
                                        <p:cTn id="22" dur="2000"/>
                                        <p:tgtEl>
                                          <p:spTgt spid="819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195">
                                            <p:txEl>
                                              <p:pRg st="3" end="3"/>
                                            </p:txEl>
                                          </p:spTgt>
                                        </p:tgtEl>
                                        <p:attrNameLst>
                                          <p:attrName>style.visibility</p:attrName>
                                        </p:attrNameLst>
                                      </p:cBhvr>
                                      <p:to>
                                        <p:strVal val="visible"/>
                                      </p:to>
                                    </p:set>
                                    <p:animEffect transition="in" filter="fade">
                                      <p:cBhvr>
                                        <p:cTn id="27" dur="2000"/>
                                        <p:tgtEl>
                                          <p:spTgt spid="81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a:bodyPr>
          <a:lstStyle/>
          <a:p>
            <a:r>
              <a:rPr lang="en-GB" sz="4000" b="1" dirty="0" smtClean="0"/>
              <a:t>Suitable for full employment</a:t>
            </a:r>
            <a:endParaRPr lang="en-IN" sz="4000" b="1" dirty="0"/>
          </a:p>
        </p:txBody>
      </p:sp>
      <p:sp>
        <p:nvSpPr>
          <p:cNvPr id="3" name="Content Placeholder 2"/>
          <p:cNvSpPr>
            <a:spLocks noGrp="1"/>
          </p:cNvSpPr>
          <p:nvPr>
            <p:ph idx="1"/>
          </p:nvPr>
        </p:nvSpPr>
        <p:spPr>
          <a:xfrm>
            <a:off x="357158" y="1000108"/>
            <a:ext cx="8329642" cy="5572164"/>
          </a:xfrm>
        </p:spPr>
        <p:txBody>
          <a:bodyPr>
            <a:normAutofit/>
          </a:bodyPr>
          <a:lstStyle/>
          <a:p>
            <a:pPr marL="0" lvl="0" indent="0" algn="just">
              <a:lnSpc>
                <a:spcPct val="150000"/>
              </a:lnSpc>
              <a:spcBef>
                <a:spcPts val="0"/>
              </a:spcBef>
              <a:buNone/>
            </a:pPr>
            <a:r>
              <a:rPr lang="en-GB" sz="2800" u="sng" dirty="0" smtClean="0"/>
              <a:t>Flexible rates</a:t>
            </a:r>
            <a:r>
              <a:rPr lang="en-GB" sz="2800" dirty="0" smtClean="0"/>
              <a:t> are suitable to countries </a:t>
            </a:r>
            <a:r>
              <a:rPr lang="en-GB" sz="2800" dirty="0" smtClean="0"/>
              <a:t>who are</a:t>
            </a:r>
            <a:r>
              <a:rPr lang="en-GB" sz="2800" dirty="0" smtClean="0"/>
              <a:t> following </a:t>
            </a:r>
            <a:r>
              <a:rPr lang="en-GB" sz="2800" dirty="0" smtClean="0"/>
              <a:t>the policy of full employment. </a:t>
            </a:r>
          </a:p>
          <a:p>
            <a:pPr marL="0" lvl="0" indent="0" algn="just">
              <a:lnSpc>
                <a:spcPct val="150000"/>
              </a:lnSpc>
              <a:spcBef>
                <a:spcPts val="0"/>
              </a:spcBef>
              <a:buNone/>
            </a:pPr>
            <a:r>
              <a:rPr lang="en-GB" sz="2800" u="sng" dirty="0" smtClean="0"/>
              <a:t>Inflation and deflation</a:t>
            </a:r>
            <a:r>
              <a:rPr lang="en-GB" sz="2800" dirty="0" smtClean="0"/>
              <a:t> imposed upon economies under gold standard are not necessary under flexible exchange rates. </a:t>
            </a:r>
          </a:p>
          <a:p>
            <a:pPr marL="0" lvl="0" indent="0" algn="just">
              <a:lnSpc>
                <a:spcPct val="150000"/>
              </a:lnSpc>
              <a:spcBef>
                <a:spcPts val="0"/>
              </a:spcBef>
              <a:buNone/>
            </a:pPr>
            <a:r>
              <a:rPr lang="en-GB" sz="2800" dirty="0" smtClean="0"/>
              <a:t>Flexible rates reflect the </a:t>
            </a:r>
            <a:r>
              <a:rPr lang="en-GB" sz="2800" dirty="0" smtClean="0"/>
              <a:t>actual</a:t>
            </a:r>
            <a:r>
              <a:rPr lang="en-GB" sz="2800" dirty="0" smtClean="0"/>
              <a:t> cost-price </a:t>
            </a:r>
            <a:r>
              <a:rPr lang="en-GB" sz="2800" dirty="0" smtClean="0"/>
              <a:t>structure relationship.</a:t>
            </a:r>
            <a:endParaRPr lang="en-I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a:bodyPr>
          <a:lstStyle/>
          <a:p>
            <a:r>
              <a:rPr lang="en-GB" sz="4000" b="1" dirty="0" smtClean="0"/>
              <a:t>Settles at Natural level</a:t>
            </a:r>
            <a:endParaRPr lang="en-IN" sz="4000" b="1" dirty="0"/>
          </a:p>
        </p:txBody>
      </p:sp>
      <p:sp>
        <p:nvSpPr>
          <p:cNvPr id="3" name="Content Placeholder 2"/>
          <p:cNvSpPr>
            <a:spLocks noGrp="1"/>
          </p:cNvSpPr>
          <p:nvPr>
            <p:ph idx="1"/>
          </p:nvPr>
        </p:nvSpPr>
        <p:spPr>
          <a:xfrm>
            <a:off x="357158" y="1000108"/>
            <a:ext cx="8329642" cy="5572164"/>
          </a:xfrm>
        </p:spPr>
        <p:txBody>
          <a:bodyPr>
            <a:normAutofit/>
          </a:bodyPr>
          <a:lstStyle/>
          <a:p>
            <a:pPr marL="0" lvl="0" indent="0" algn="just">
              <a:lnSpc>
                <a:spcPct val="150000"/>
              </a:lnSpc>
              <a:spcBef>
                <a:spcPts val="0"/>
              </a:spcBef>
              <a:buNone/>
            </a:pPr>
            <a:r>
              <a:rPr lang="en-GB" sz="2800" u="sng" dirty="0" smtClean="0"/>
              <a:t>Flexible </a:t>
            </a:r>
            <a:r>
              <a:rPr lang="en-GB" sz="2800" u="sng" dirty="0" smtClean="0"/>
              <a:t>exchange </a:t>
            </a:r>
            <a:r>
              <a:rPr lang="en-GB" sz="2800" u="sng" dirty="0" smtClean="0"/>
              <a:t>rate system</a:t>
            </a:r>
            <a:r>
              <a:rPr lang="en-GB" sz="2800" dirty="0" smtClean="0"/>
              <a:t> </a:t>
            </a:r>
            <a:r>
              <a:rPr lang="en-GB" sz="2800" dirty="0" smtClean="0"/>
              <a:t>enables the rates find their natural levels as per the forces of demand and supply.</a:t>
            </a:r>
            <a:endParaRPr lang="en-I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fontScale="90000"/>
          </a:bodyPr>
          <a:lstStyle/>
          <a:p>
            <a:r>
              <a:rPr lang="en-IN" sz="4000" b="1" dirty="0" smtClean="0"/>
              <a:t/>
            </a:r>
            <a:br>
              <a:rPr lang="en-IN" sz="4000" b="1" dirty="0" smtClean="0"/>
            </a:br>
            <a:r>
              <a:rPr lang="en-IN" sz="4000" b="1" dirty="0" smtClean="0"/>
              <a:t>Case against Flexible Exchange Rate </a:t>
            </a:r>
            <a:br>
              <a:rPr lang="en-IN" sz="4000" b="1" dirty="0" smtClean="0"/>
            </a:br>
            <a:endParaRPr lang="en-IN" sz="4000" b="1" dirty="0"/>
          </a:p>
        </p:txBody>
      </p:sp>
      <p:sp>
        <p:nvSpPr>
          <p:cNvPr id="3" name="Content Placeholder 2"/>
          <p:cNvSpPr>
            <a:spLocks noGrp="1"/>
          </p:cNvSpPr>
          <p:nvPr>
            <p:ph idx="1"/>
          </p:nvPr>
        </p:nvSpPr>
        <p:spPr>
          <a:xfrm>
            <a:off x="357158" y="1000108"/>
            <a:ext cx="8329642" cy="5572164"/>
          </a:xfrm>
        </p:spPr>
        <p:txBody>
          <a:bodyPr>
            <a:normAutofit/>
          </a:bodyPr>
          <a:lstStyle/>
          <a:p>
            <a:pPr marL="363538" lvl="0" indent="-363538" algn="just">
              <a:lnSpc>
                <a:spcPct val="120000"/>
              </a:lnSpc>
              <a:spcBef>
                <a:spcPts val="600"/>
              </a:spcBef>
              <a:spcAft>
                <a:spcPts val="600"/>
              </a:spcAft>
              <a:buFont typeface="+mj-lt"/>
              <a:buAutoNum type="arabicPeriod"/>
            </a:pPr>
            <a:r>
              <a:rPr lang="en-GB" sz="2800" b="1" dirty="0" smtClean="0"/>
              <a:t>Creates Uncertainty</a:t>
            </a:r>
            <a:r>
              <a:rPr lang="en-GB" sz="2800" dirty="0" smtClean="0"/>
              <a:t>: </a:t>
            </a:r>
            <a:r>
              <a:rPr lang="en-GB" sz="2800" dirty="0" smtClean="0"/>
              <a:t>Most often</a:t>
            </a:r>
            <a:r>
              <a:rPr lang="en-GB" sz="2800" dirty="0" smtClean="0"/>
              <a:t> changes </a:t>
            </a:r>
            <a:r>
              <a:rPr lang="en-GB" sz="2800" dirty="0" smtClean="0"/>
              <a:t>in the exchange rate create an environment of uncertainty </a:t>
            </a:r>
            <a:r>
              <a:rPr lang="en-GB" sz="2800" dirty="0" smtClean="0"/>
              <a:t>for both </a:t>
            </a:r>
            <a:r>
              <a:rPr lang="en-GB" sz="2800" dirty="0" smtClean="0"/>
              <a:t>exporters and importers. They remain unsure about the amount required for the payment or the one which they expect to receive.</a:t>
            </a:r>
          </a:p>
          <a:p>
            <a:pPr marL="363538" lvl="0" indent="-363538" algn="just">
              <a:lnSpc>
                <a:spcPct val="120000"/>
              </a:lnSpc>
              <a:spcBef>
                <a:spcPts val="600"/>
              </a:spcBef>
              <a:spcAft>
                <a:spcPts val="600"/>
              </a:spcAft>
              <a:buFont typeface="+mj-lt"/>
              <a:buAutoNum type="arabicPeriod"/>
            </a:pPr>
            <a:r>
              <a:rPr lang="en-GB" sz="2800" dirty="0" smtClean="0"/>
              <a:t> </a:t>
            </a:r>
            <a:r>
              <a:rPr lang="en-GB" sz="2800" b="1" dirty="0" smtClean="0"/>
              <a:t>Discourage Investment and Borrowing: </a:t>
            </a:r>
            <a:r>
              <a:rPr lang="en-GB" sz="2800" dirty="0" smtClean="0"/>
              <a:t>Foreign investment </a:t>
            </a:r>
            <a:r>
              <a:rPr lang="en-GB" sz="2800" dirty="0" smtClean="0"/>
              <a:t>will</a:t>
            </a:r>
            <a:r>
              <a:rPr lang="en-GB" sz="2800" dirty="0" smtClean="0"/>
              <a:t> </a:t>
            </a:r>
            <a:r>
              <a:rPr lang="en-GB" sz="2800" dirty="0" smtClean="0"/>
              <a:t>discourages due to uncertainty. </a:t>
            </a:r>
            <a:r>
              <a:rPr lang="en-GB" sz="2800" dirty="0" smtClean="0"/>
              <a:t>And</a:t>
            </a:r>
            <a:r>
              <a:rPr lang="en-GB" sz="2800" dirty="0" smtClean="0"/>
              <a:t> </a:t>
            </a:r>
            <a:r>
              <a:rPr lang="en-GB" sz="2800" dirty="0" smtClean="0"/>
              <a:t>also </a:t>
            </a:r>
            <a:r>
              <a:rPr lang="en-GB" sz="2800" dirty="0" smtClean="0"/>
              <a:t>the international </a:t>
            </a:r>
            <a:r>
              <a:rPr lang="en-GB" sz="2800" dirty="0" smtClean="0"/>
              <a:t>lending and borrowing. Thus, the flexible exchange rate is not favourable for promoting economic growth.</a:t>
            </a:r>
          </a:p>
          <a:p>
            <a:pPr marL="363538" lvl="0" indent="-363538" algn="just">
              <a:lnSpc>
                <a:spcPct val="120000"/>
              </a:lnSpc>
              <a:spcBef>
                <a:spcPts val="600"/>
              </a:spcBef>
              <a:spcAft>
                <a:spcPts val="600"/>
              </a:spcAft>
              <a:buNone/>
            </a:pPr>
            <a:endParaRPr lang="en-I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fontScale="90000"/>
          </a:bodyPr>
          <a:lstStyle/>
          <a:p>
            <a:r>
              <a:rPr lang="en-IN" sz="4000" b="1" dirty="0" smtClean="0"/>
              <a:t/>
            </a:r>
            <a:br>
              <a:rPr lang="en-IN" sz="4000" b="1" dirty="0" smtClean="0"/>
            </a:br>
            <a:r>
              <a:rPr lang="en-IN" sz="4000" b="1" dirty="0" smtClean="0"/>
              <a:t>Case against Flexible Exchange Rate </a:t>
            </a:r>
            <a:br>
              <a:rPr lang="en-IN" sz="4000" b="1" dirty="0" smtClean="0"/>
            </a:br>
            <a:endParaRPr lang="en-IN" sz="4000" b="1" dirty="0"/>
          </a:p>
        </p:txBody>
      </p:sp>
      <p:sp>
        <p:nvSpPr>
          <p:cNvPr id="3" name="Content Placeholder 2"/>
          <p:cNvSpPr>
            <a:spLocks noGrp="1"/>
          </p:cNvSpPr>
          <p:nvPr>
            <p:ph idx="1"/>
          </p:nvPr>
        </p:nvSpPr>
        <p:spPr>
          <a:xfrm>
            <a:off x="357158" y="1000108"/>
            <a:ext cx="8329642" cy="5572164"/>
          </a:xfrm>
        </p:spPr>
        <p:txBody>
          <a:bodyPr>
            <a:normAutofit/>
          </a:bodyPr>
          <a:lstStyle/>
          <a:p>
            <a:pPr marL="514350" lvl="0" indent="-514350" algn="just">
              <a:lnSpc>
                <a:spcPct val="120000"/>
              </a:lnSpc>
              <a:spcBef>
                <a:spcPts val="600"/>
              </a:spcBef>
              <a:spcAft>
                <a:spcPts val="600"/>
              </a:spcAft>
              <a:buFont typeface="+mj-lt"/>
              <a:buAutoNum type="arabicPeriod" startAt="3"/>
            </a:pPr>
            <a:r>
              <a:rPr lang="en-GB" sz="2800" b="1" dirty="0" smtClean="0"/>
              <a:t>Lacks </a:t>
            </a:r>
            <a:r>
              <a:rPr lang="en-GB" sz="2800" b="1" dirty="0" smtClean="0"/>
              <a:t>stability in Macroeconomic policies: </a:t>
            </a:r>
            <a:r>
              <a:rPr lang="en-GB" sz="2800" dirty="0" smtClean="0"/>
              <a:t>Under flexible exchange rate system internal policies undergo frequent changes in order to prevent wide fluctuation in exchange rate. Whereas under fixed exchange rate such frequent changes are not needed.</a:t>
            </a:r>
            <a:endParaRPr lang="en-IN" sz="2800" dirty="0" smtClean="0"/>
          </a:p>
          <a:p>
            <a:pPr marL="0" lvl="0" indent="0" algn="just">
              <a:lnSpc>
                <a:spcPct val="120000"/>
              </a:lnSpc>
              <a:spcBef>
                <a:spcPts val="600"/>
              </a:spcBef>
              <a:spcAft>
                <a:spcPts val="600"/>
              </a:spcAft>
              <a:buFont typeface="+mj-lt"/>
              <a:buAutoNum type="arabicPeriod" startAt="3"/>
            </a:pPr>
            <a:endParaRPr lang="en-I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fontScale="90000"/>
          </a:bodyPr>
          <a:lstStyle/>
          <a:p>
            <a:r>
              <a:rPr lang="en-IN" sz="4000" b="1" dirty="0" smtClean="0"/>
              <a:t/>
            </a:r>
            <a:br>
              <a:rPr lang="en-IN" sz="4000" b="1" dirty="0" smtClean="0"/>
            </a:br>
            <a:r>
              <a:rPr lang="en-IN" sz="4000" b="1" dirty="0" smtClean="0"/>
              <a:t>Case against Flexible Exchange Rate </a:t>
            </a:r>
            <a:br>
              <a:rPr lang="en-IN" sz="4000" b="1" dirty="0" smtClean="0"/>
            </a:br>
            <a:endParaRPr lang="en-IN" sz="4000" b="1" dirty="0"/>
          </a:p>
        </p:txBody>
      </p:sp>
      <p:sp>
        <p:nvSpPr>
          <p:cNvPr id="3" name="Content Placeholder 2"/>
          <p:cNvSpPr>
            <a:spLocks noGrp="1"/>
          </p:cNvSpPr>
          <p:nvPr>
            <p:ph idx="1"/>
          </p:nvPr>
        </p:nvSpPr>
        <p:spPr>
          <a:xfrm>
            <a:off x="357158" y="1000108"/>
            <a:ext cx="8329642" cy="5572164"/>
          </a:xfrm>
        </p:spPr>
        <p:txBody>
          <a:bodyPr>
            <a:normAutofit/>
          </a:bodyPr>
          <a:lstStyle/>
          <a:p>
            <a:pPr marL="457200" lvl="0" indent="-457200" algn="just">
              <a:lnSpc>
                <a:spcPct val="150000"/>
              </a:lnSpc>
              <a:spcBef>
                <a:spcPts val="0"/>
              </a:spcBef>
              <a:buFont typeface="+mj-lt"/>
              <a:buAutoNum type="arabicPeriod" startAt="4"/>
            </a:pPr>
            <a:r>
              <a:rPr lang="en-GB" sz="2400" b="1" dirty="0" smtClean="0"/>
              <a:t>Irrational speculation: </a:t>
            </a:r>
            <a:r>
              <a:rPr lang="en-GB" sz="2400" dirty="0" smtClean="0"/>
              <a:t>Under flexible exchange rate, speculation is continuous. Speculators may have a wrong assessment of the strength and weakness of different currencies. Such wrong judgements lead to irrational speculation and destabilisation of the exchange rate.</a:t>
            </a:r>
            <a:endParaRPr lang="en-IN" sz="2400" dirty="0" smtClean="0"/>
          </a:p>
          <a:p>
            <a:pPr marL="457200" lvl="0" indent="-457200" algn="just">
              <a:lnSpc>
                <a:spcPct val="150000"/>
              </a:lnSpc>
              <a:spcBef>
                <a:spcPts val="0"/>
              </a:spcBef>
              <a:buFont typeface="+mj-lt"/>
              <a:buAutoNum type="arabicPeriod" startAt="4"/>
            </a:pPr>
            <a:r>
              <a:rPr lang="en-GB" sz="2400" b="1" dirty="0" smtClean="0"/>
              <a:t>Poor International Co-operation: </a:t>
            </a:r>
            <a:r>
              <a:rPr lang="en-GB" sz="2400" dirty="0" smtClean="0"/>
              <a:t>Flexible exchange rate does not bring in the co-operation between the countries. Since each country allows the exchange rate to be determined in the market, it is not binding on them to establish co-ordination with other countries.</a:t>
            </a:r>
            <a:endParaRPr lang="en-IN"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142852"/>
            <a:ext cx="8229600" cy="868346"/>
          </a:xfrm>
        </p:spPr>
        <p:txBody>
          <a:bodyPr>
            <a:normAutofit/>
          </a:bodyPr>
          <a:lstStyle/>
          <a:p>
            <a:r>
              <a:rPr lang="en-GB" b="1" dirty="0" smtClean="0">
                <a:latin typeface="Times New Roman" pitchFamily="18" charset="0"/>
                <a:cs typeface="Times New Roman" pitchFamily="18" charset="0"/>
              </a:rPr>
              <a:t>Managed Flexible Exchange Rate</a:t>
            </a:r>
            <a:endParaRPr lang="en-US" dirty="0" smtClean="0">
              <a:latin typeface="Times New Roman" pitchFamily="18" charset="0"/>
              <a:cs typeface="Times New Roman" pitchFamily="18" charset="0"/>
            </a:endParaRPr>
          </a:p>
        </p:txBody>
      </p:sp>
      <p:sp>
        <p:nvSpPr>
          <p:cNvPr id="10243" name="Rectangle 3"/>
          <p:cNvSpPr>
            <a:spLocks noGrp="1" noChangeArrowheads="1"/>
          </p:cNvSpPr>
          <p:nvPr>
            <p:ph idx="1"/>
          </p:nvPr>
        </p:nvSpPr>
        <p:spPr>
          <a:xfrm>
            <a:off x="457200" y="1071546"/>
            <a:ext cx="8229600" cy="5500726"/>
          </a:xfrm>
        </p:spPr>
        <p:txBody>
          <a:bodyPr>
            <a:noAutofit/>
          </a:bodyPr>
          <a:lstStyle/>
          <a:p>
            <a:pPr marL="363538" indent="-363538" algn="just"/>
            <a:r>
              <a:rPr lang="en-GB" sz="2800" dirty="0" smtClean="0"/>
              <a:t>Exchange market intervention is defined as a </a:t>
            </a:r>
            <a:r>
              <a:rPr lang="en-GB" sz="2800" i="1" dirty="0" smtClean="0"/>
              <a:t>sale</a:t>
            </a:r>
            <a:r>
              <a:rPr lang="en-GB" sz="2800" dirty="0" smtClean="0"/>
              <a:t> or </a:t>
            </a:r>
            <a:r>
              <a:rPr lang="en-GB" sz="2800" i="1" dirty="0" smtClean="0"/>
              <a:t>purchase</a:t>
            </a:r>
            <a:r>
              <a:rPr lang="en-GB" sz="2800" dirty="0" smtClean="0"/>
              <a:t> of foreign currency by monetary authorities with the aim of changing the exchange rate of their own currency vis-à-vis one or more currencies. </a:t>
            </a:r>
          </a:p>
          <a:p>
            <a:pPr marL="363538" indent="-363538" algn="just"/>
            <a:r>
              <a:rPr lang="en-GB" sz="2800" dirty="0" smtClean="0"/>
              <a:t>In the 70s, a large number of countries who adopted a flexible exchange rate have followed a managed exchange rate system. </a:t>
            </a:r>
          </a:p>
          <a:p>
            <a:pPr marL="363538" indent="-363538" algn="just"/>
            <a:r>
              <a:rPr lang="en-GB" sz="2800" dirty="0" smtClean="0"/>
              <a:t>In most of these countries central bank intervene in the foreign exchange markets to minimise the fluctuation in exchange rate. </a:t>
            </a:r>
          </a:p>
          <a:p>
            <a:pPr marL="0" indent="0" algn="just">
              <a:buNone/>
            </a:pPr>
            <a:endParaRPr lang="en-US"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Effect transition="in" filter="fade">
                                      <p:cBhvr>
                                        <p:cTn id="12" dur="2000"/>
                                        <p:tgtEl>
                                          <p:spTgt spid="1024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43">
                                            <p:txEl>
                                              <p:pRg st="1" end="1"/>
                                            </p:txEl>
                                          </p:spTgt>
                                        </p:tgtEl>
                                        <p:attrNameLst>
                                          <p:attrName>style.visibility</p:attrName>
                                        </p:attrNameLst>
                                      </p:cBhvr>
                                      <p:to>
                                        <p:strVal val="visible"/>
                                      </p:to>
                                    </p:set>
                                    <p:animEffect transition="in" filter="fade">
                                      <p:cBhvr>
                                        <p:cTn id="17" dur="2000"/>
                                        <p:tgtEl>
                                          <p:spTgt spid="1024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43">
                                            <p:txEl>
                                              <p:pRg st="2" end="2"/>
                                            </p:txEl>
                                          </p:spTgt>
                                        </p:tgtEl>
                                        <p:attrNameLst>
                                          <p:attrName>style.visibility</p:attrName>
                                        </p:attrNameLst>
                                      </p:cBhvr>
                                      <p:to>
                                        <p:strVal val="visible"/>
                                      </p:to>
                                    </p:set>
                                    <p:animEffect transition="in" filter="fade">
                                      <p:cBhvr>
                                        <p:cTn id="22" dur="2000"/>
                                        <p:tgtEl>
                                          <p:spTgt spid="102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142852"/>
            <a:ext cx="8229600" cy="868346"/>
          </a:xfrm>
        </p:spPr>
        <p:txBody>
          <a:bodyPr>
            <a:normAutofit/>
          </a:bodyPr>
          <a:lstStyle/>
          <a:p>
            <a:r>
              <a:rPr lang="en-GB" sz="3800" b="1" dirty="0" smtClean="0"/>
              <a:t>Reasons for Government Intervention </a:t>
            </a:r>
            <a:endParaRPr lang="en-US" sz="3800" b="1" dirty="0" smtClean="0">
              <a:latin typeface="Times New Roman" pitchFamily="18" charset="0"/>
              <a:cs typeface="Times New Roman" pitchFamily="18" charset="0"/>
            </a:endParaRPr>
          </a:p>
        </p:txBody>
      </p:sp>
      <p:sp>
        <p:nvSpPr>
          <p:cNvPr id="10243" name="Rectangle 3"/>
          <p:cNvSpPr>
            <a:spLocks noGrp="1" noChangeArrowheads="1"/>
          </p:cNvSpPr>
          <p:nvPr>
            <p:ph idx="1"/>
          </p:nvPr>
        </p:nvSpPr>
        <p:spPr>
          <a:xfrm>
            <a:off x="457200" y="1071546"/>
            <a:ext cx="8229600" cy="5500726"/>
          </a:xfrm>
        </p:spPr>
        <p:txBody>
          <a:bodyPr>
            <a:noAutofit/>
          </a:bodyPr>
          <a:lstStyle/>
          <a:p>
            <a:pPr marL="514350" lvl="0" indent="-514350" algn="just">
              <a:buFont typeface="+mj-lt"/>
              <a:buAutoNum type="arabicPeriod"/>
            </a:pPr>
            <a:r>
              <a:rPr lang="en-GB" sz="2800" b="1" dirty="0" smtClean="0"/>
              <a:t>Ability to produce a more appropriate rate:</a:t>
            </a:r>
            <a:r>
              <a:rPr lang="en-GB" sz="2800" dirty="0" smtClean="0"/>
              <a:t> </a:t>
            </a:r>
          </a:p>
          <a:p>
            <a:pPr marL="711200" lvl="0" indent="-347663" algn="just">
              <a:buFont typeface="Wingdings" pitchFamily="2" charset="2"/>
              <a:buChar char="Ø"/>
            </a:pPr>
            <a:r>
              <a:rPr lang="en-GB" sz="2800" dirty="0" smtClean="0"/>
              <a:t>The government or monetary authorities may be in a </a:t>
            </a:r>
            <a:r>
              <a:rPr lang="en-GB" sz="2800" u="sng" dirty="0" smtClean="0"/>
              <a:t>better position to gather all the relevant information than the market. </a:t>
            </a:r>
          </a:p>
          <a:p>
            <a:pPr marL="711200" lvl="0" indent="-347663" algn="just">
              <a:buFont typeface="Wingdings" pitchFamily="2" charset="2"/>
              <a:buChar char="Ø"/>
            </a:pPr>
            <a:r>
              <a:rPr lang="en-GB" sz="2800" dirty="0" smtClean="0"/>
              <a:t>The </a:t>
            </a:r>
            <a:r>
              <a:rPr lang="en-GB" sz="2800" b="1" dirty="0" smtClean="0"/>
              <a:t>market</a:t>
            </a:r>
            <a:r>
              <a:rPr lang="en-GB" sz="2800" dirty="0" smtClean="0"/>
              <a:t> may have the </a:t>
            </a:r>
            <a:r>
              <a:rPr lang="en-GB" sz="2800" u="sng" dirty="0" smtClean="0"/>
              <a:t>wrong perception </a:t>
            </a:r>
            <a:r>
              <a:rPr lang="en-GB" sz="2800" dirty="0" smtClean="0"/>
              <a:t>and may find it difficult to use the information to determine the appropriate rate of exchange. </a:t>
            </a:r>
          </a:p>
          <a:p>
            <a:pPr marL="711200" lvl="0" indent="-347663" algn="just">
              <a:buFont typeface="Wingdings" pitchFamily="2" charset="2"/>
              <a:buChar char="Ø"/>
            </a:pPr>
            <a:r>
              <a:rPr lang="en-GB" sz="2800" dirty="0" smtClean="0"/>
              <a:t>The </a:t>
            </a:r>
            <a:r>
              <a:rPr lang="en-GB" sz="2800" b="1" dirty="0" smtClean="0"/>
              <a:t>authorities</a:t>
            </a:r>
            <a:r>
              <a:rPr lang="en-GB" sz="2800" dirty="0" smtClean="0"/>
              <a:t> are in a </a:t>
            </a:r>
            <a:r>
              <a:rPr lang="en-GB" sz="2800" u="sng" dirty="0" smtClean="0"/>
              <a:t>better position</a:t>
            </a:r>
            <a:r>
              <a:rPr lang="en-GB" sz="2800" dirty="0" smtClean="0"/>
              <a:t> than the market in predicting the future course of policies and their implications for exchange rate.</a:t>
            </a:r>
            <a:endParaRPr lang="en-I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Effect transition="in" filter="fade">
                                      <p:cBhvr>
                                        <p:cTn id="12" dur="2000"/>
                                        <p:tgtEl>
                                          <p:spTgt spid="1024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43">
                                            <p:txEl>
                                              <p:pRg st="1" end="1"/>
                                            </p:txEl>
                                          </p:spTgt>
                                        </p:tgtEl>
                                        <p:attrNameLst>
                                          <p:attrName>style.visibility</p:attrName>
                                        </p:attrNameLst>
                                      </p:cBhvr>
                                      <p:to>
                                        <p:strVal val="visible"/>
                                      </p:to>
                                    </p:set>
                                    <p:animEffect transition="in" filter="fade">
                                      <p:cBhvr>
                                        <p:cTn id="17" dur="2000"/>
                                        <p:tgtEl>
                                          <p:spTgt spid="1024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43">
                                            <p:txEl>
                                              <p:pRg st="2" end="2"/>
                                            </p:txEl>
                                          </p:spTgt>
                                        </p:tgtEl>
                                        <p:attrNameLst>
                                          <p:attrName>style.visibility</p:attrName>
                                        </p:attrNameLst>
                                      </p:cBhvr>
                                      <p:to>
                                        <p:strVal val="visible"/>
                                      </p:to>
                                    </p:set>
                                    <p:animEffect transition="in" filter="fade">
                                      <p:cBhvr>
                                        <p:cTn id="22" dur="2000"/>
                                        <p:tgtEl>
                                          <p:spTgt spid="1024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243">
                                            <p:txEl>
                                              <p:pRg st="3" end="3"/>
                                            </p:txEl>
                                          </p:spTgt>
                                        </p:tgtEl>
                                        <p:attrNameLst>
                                          <p:attrName>style.visibility</p:attrName>
                                        </p:attrNameLst>
                                      </p:cBhvr>
                                      <p:to>
                                        <p:strVal val="visible"/>
                                      </p:to>
                                    </p:set>
                                    <p:animEffect transition="in" filter="fade">
                                      <p:cBhvr>
                                        <p:cTn id="27" dur="2000"/>
                                        <p:tgtEl>
                                          <p:spTgt spid="102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142852"/>
            <a:ext cx="8229600" cy="868346"/>
          </a:xfrm>
        </p:spPr>
        <p:txBody>
          <a:bodyPr>
            <a:normAutofit fontScale="90000"/>
          </a:bodyPr>
          <a:lstStyle/>
          <a:p>
            <a:pPr marL="514350" lvl="0" indent="-514350"/>
            <a:r>
              <a:rPr lang="en-GB" sz="4000" b="1" dirty="0" smtClean="0"/>
              <a:t>2. To moderate costs of overvalued or undervalued exchange rates</a:t>
            </a:r>
          </a:p>
        </p:txBody>
      </p:sp>
      <p:sp>
        <p:nvSpPr>
          <p:cNvPr id="10243" name="Rectangle 3"/>
          <p:cNvSpPr>
            <a:spLocks noGrp="1" noChangeArrowheads="1"/>
          </p:cNvSpPr>
          <p:nvPr>
            <p:ph idx="1"/>
          </p:nvPr>
        </p:nvSpPr>
        <p:spPr>
          <a:xfrm>
            <a:off x="457200" y="1071546"/>
            <a:ext cx="8229600" cy="5500726"/>
          </a:xfrm>
        </p:spPr>
        <p:txBody>
          <a:bodyPr>
            <a:noAutofit/>
          </a:bodyPr>
          <a:lstStyle/>
          <a:p>
            <a:pPr marL="711200" lvl="0" indent="-347663" algn="just">
              <a:buFont typeface="Wingdings" pitchFamily="2" charset="2"/>
              <a:buChar char="Ø"/>
            </a:pPr>
            <a:r>
              <a:rPr lang="en-GB" sz="2800" b="1" dirty="0" smtClean="0"/>
              <a:t>Exchange rates</a:t>
            </a:r>
            <a:r>
              <a:rPr lang="en-GB" sz="2800" dirty="0" smtClean="0"/>
              <a:t> which </a:t>
            </a:r>
            <a:r>
              <a:rPr lang="en-GB" sz="2800" i="1" dirty="0" smtClean="0"/>
              <a:t>deviate</a:t>
            </a:r>
            <a:r>
              <a:rPr lang="en-GB" sz="2800" dirty="0" smtClean="0"/>
              <a:t> from the </a:t>
            </a:r>
            <a:r>
              <a:rPr lang="en-GB" sz="2800" i="1" dirty="0" smtClean="0"/>
              <a:t>real exchanges</a:t>
            </a:r>
            <a:r>
              <a:rPr lang="en-GB" sz="2800" dirty="0" smtClean="0"/>
              <a:t> lead to </a:t>
            </a:r>
            <a:r>
              <a:rPr lang="en-GB" sz="2800" u="sng" dirty="0" smtClean="0"/>
              <a:t>distortion in resources allocation </a:t>
            </a:r>
            <a:r>
              <a:rPr lang="en-GB" sz="2800" dirty="0" smtClean="0"/>
              <a:t>between the </a:t>
            </a:r>
            <a:r>
              <a:rPr lang="en-GB" sz="2800" u="sng" dirty="0" smtClean="0"/>
              <a:t>domestic and external sectors</a:t>
            </a:r>
            <a:r>
              <a:rPr lang="en-GB" sz="2800" dirty="0" smtClean="0"/>
              <a:t>.</a:t>
            </a:r>
          </a:p>
          <a:p>
            <a:pPr marL="711200" lvl="0" indent="-347663" algn="just">
              <a:buFont typeface="Wingdings" pitchFamily="2" charset="2"/>
              <a:buChar char="Ø"/>
            </a:pPr>
            <a:r>
              <a:rPr lang="en-GB" sz="2800" dirty="0" smtClean="0"/>
              <a:t> </a:t>
            </a:r>
            <a:r>
              <a:rPr lang="en-GB" sz="2800" b="1" dirty="0" smtClean="0"/>
              <a:t>Undervaluation</a:t>
            </a:r>
            <a:r>
              <a:rPr lang="en-GB" sz="2800" dirty="0" smtClean="0"/>
              <a:t> leads to </a:t>
            </a:r>
            <a:r>
              <a:rPr lang="en-GB" sz="2800" u="sng" dirty="0" smtClean="0"/>
              <a:t>inflationary pressure</a:t>
            </a:r>
            <a:r>
              <a:rPr lang="en-GB" sz="2800" dirty="0" smtClean="0"/>
              <a:t>, while </a:t>
            </a:r>
            <a:r>
              <a:rPr lang="en-GB" sz="2800" b="1" dirty="0" smtClean="0"/>
              <a:t>overvaluation </a:t>
            </a:r>
            <a:r>
              <a:rPr lang="en-GB" sz="2800" dirty="0" smtClean="0"/>
              <a:t>brings in </a:t>
            </a:r>
            <a:r>
              <a:rPr lang="en-GB" sz="2800" u="sng" dirty="0" smtClean="0"/>
              <a:t>higher rates of unemployment. </a:t>
            </a:r>
          </a:p>
          <a:p>
            <a:pPr marL="711200" lvl="0" indent="-347663" algn="just">
              <a:buFont typeface="Wingdings" pitchFamily="2" charset="2"/>
              <a:buChar char="Ø"/>
            </a:pPr>
            <a:r>
              <a:rPr lang="en-GB" sz="2800" b="1" dirty="0" smtClean="0"/>
              <a:t>Changes in the exchange rate</a:t>
            </a:r>
            <a:r>
              <a:rPr lang="en-GB" sz="2800" dirty="0" smtClean="0"/>
              <a:t> are either direction brings in </a:t>
            </a:r>
            <a:r>
              <a:rPr lang="en-GB" sz="2800" u="sng" dirty="0" smtClean="0"/>
              <a:t>uncertainty and affects investment decisions. </a:t>
            </a:r>
          </a:p>
          <a:p>
            <a:pPr marL="711200" lvl="0" indent="-347663" algn="just">
              <a:buFont typeface="Wingdings" pitchFamily="2" charset="2"/>
              <a:buChar char="Ø"/>
            </a:pPr>
            <a:r>
              <a:rPr lang="en-GB" sz="2800" dirty="0" smtClean="0"/>
              <a:t>The disturbances in economic activities can be kept under control if the authorities intervene and bring the necessary changes in the exchange rate.</a:t>
            </a:r>
            <a:endParaRPr lang="en-I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Effect transition="in" filter="fade">
                                      <p:cBhvr>
                                        <p:cTn id="12" dur="2000"/>
                                        <p:tgtEl>
                                          <p:spTgt spid="1024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43">
                                            <p:txEl>
                                              <p:pRg st="1" end="1"/>
                                            </p:txEl>
                                          </p:spTgt>
                                        </p:tgtEl>
                                        <p:attrNameLst>
                                          <p:attrName>style.visibility</p:attrName>
                                        </p:attrNameLst>
                                      </p:cBhvr>
                                      <p:to>
                                        <p:strVal val="visible"/>
                                      </p:to>
                                    </p:set>
                                    <p:animEffect transition="in" filter="fade">
                                      <p:cBhvr>
                                        <p:cTn id="17" dur="2000"/>
                                        <p:tgtEl>
                                          <p:spTgt spid="1024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43">
                                            <p:txEl>
                                              <p:pRg st="2" end="2"/>
                                            </p:txEl>
                                          </p:spTgt>
                                        </p:tgtEl>
                                        <p:attrNameLst>
                                          <p:attrName>style.visibility</p:attrName>
                                        </p:attrNameLst>
                                      </p:cBhvr>
                                      <p:to>
                                        <p:strVal val="visible"/>
                                      </p:to>
                                    </p:set>
                                    <p:animEffect transition="in" filter="fade">
                                      <p:cBhvr>
                                        <p:cTn id="22" dur="2000"/>
                                        <p:tgtEl>
                                          <p:spTgt spid="1024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243">
                                            <p:txEl>
                                              <p:pRg st="3" end="3"/>
                                            </p:txEl>
                                          </p:spTgt>
                                        </p:tgtEl>
                                        <p:attrNameLst>
                                          <p:attrName>style.visibility</p:attrName>
                                        </p:attrNameLst>
                                      </p:cBhvr>
                                      <p:to>
                                        <p:strVal val="visible"/>
                                      </p:to>
                                    </p:set>
                                    <p:animEffect transition="in" filter="fade">
                                      <p:cBhvr>
                                        <p:cTn id="27" dur="2000"/>
                                        <p:tgtEl>
                                          <p:spTgt spid="102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142852"/>
            <a:ext cx="8229600" cy="868346"/>
          </a:xfrm>
        </p:spPr>
        <p:txBody>
          <a:bodyPr>
            <a:normAutofit fontScale="90000"/>
          </a:bodyPr>
          <a:lstStyle/>
          <a:p>
            <a:pPr marL="514350" lvl="0" indent="-514350"/>
            <a:r>
              <a:rPr lang="en-GB" sz="4000" b="1" dirty="0" smtClean="0"/>
              <a:t>3. To smoothen the economic</a:t>
            </a:r>
            <a:br>
              <a:rPr lang="en-GB" sz="4000" b="1" dirty="0" smtClean="0"/>
            </a:br>
            <a:r>
              <a:rPr lang="en-GB" sz="4000" b="1" dirty="0" smtClean="0"/>
              <a:t> adjustment process </a:t>
            </a:r>
          </a:p>
        </p:txBody>
      </p:sp>
      <p:sp>
        <p:nvSpPr>
          <p:cNvPr id="10243" name="Rectangle 3"/>
          <p:cNvSpPr>
            <a:spLocks noGrp="1" noChangeArrowheads="1"/>
          </p:cNvSpPr>
          <p:nvPr>
            <p:ph idx="1"/>
          </p:nvPr>
        </p:nvSpPr>
        <p:spPr>
          <a:xfrm>
            <a:off x="457200" y="1071546"/>
            <a:ext cx="8229600" cy="5500726"/>
          </a:xfrm>
        </p:spPr>
        <p:txBody>
          <a:bodyPr>
            <a:noAutofit/>
          </a:bodyPr>
          <a:lstStyle/>
          <a:p>
            <a:pPr marL="363538" lvl="0" indent="-363538" algn="just">
              <a:buFont typeface="Wingdings" pitchFamily="2" charset="2"/>
              <a:buChar char="Ø"/>
            </a:pPr>
            <a:r>
              <a:rPr lang="en-GB" sz="2800" dirty="0" smtClean="0"/>
              <a:t>A </a:t>
            </a:r>
            <a:r>
              <a:rPr lang="en-GB" sz="2800" b="1" dirty="0" smtClean="0"/>
              <a:t>persistent surplus</a:t>
            </a:r>
            <a:r>
              <a:rPr lang="en-GB" sz="2800" dirty="0" smtClean="0"/>
              <a:t> or </a:t>
            </a:r>
            <a:r>
              <a:rPr lang="en-GB" sz="2800" b="1" dirty="0" smtClean="0"/>
              <a:t>deficit</a:t>
            </a:r>
            <a:r>
              <a:rPr lang="en-GB" sz="2800" dirty="0" smtClean="0"/>
              <a:t> in the </a:t>
            </a:r>
            <a:r>
              <a:rPr lang="en-GB" sz="2800" i="1" dirty="0" smtClean="0"/>
              <a:t>BOP </a:t>
            </a:r>
            <a:r>
              <a:rPr lang="en-GB" sz="2800" dirty="0" smtClean="0"/>
              <a:t>leads to </a:t>
            </a:r>
            <a:r>
              <a:rPr lang="en-GB" sz="2800" u="sng" dirty="0" smtClean="0"/>
              <a:t>changes in the exchange rate to correct the disequilibrium. </a:t>
            </a:r>
          </a:p>
          <a:p>
            <a:pPr marL="363538" lvl="0" indent="-363538" algn="just">
              <a:buFont typeface="Wingdings" pitchFamily="2" charset="2"/>
              <a:buChar char="Ø"/>
            </a:pPr>
            <a:r>
              <a:rPr lang="en-GB" sz="2800" dirty="0" smtClean="0"/>
              <a:t> If the </a:t>
            </a:r>
            <a:r>
              <a:rPr lang="en-GB" sz="2800" b="1" dirty="0" smtClean="0"/>
              <a:t>changes are larger</a:t>
            </a:r>
            <a:r>
              <a:rPr lang="en-GB" sz="2800" dirty="0" smtClean="0"/>
              <a:t>, then the </a:t>
            </a:r>
            <a:r>
              <a:rPr lang="en-GB" sz="2800" u="sng" dirty="0" smtClean="0"/>
              <a:t>consequent disturbances in the domestic economic activities </a:t>
            </a:r>
            <a:r>
              <a:rPr lang="en-GB" sz="2800" dirty="0" smtClean="0"/>
              <a:t>require adjustment in employment, price levels etc.</a:t>
            </a:r>
          </a:p>
          <a:p>
            <a:pPr marL="363538" lvl="0" indent="-363538" algn="just">
              <a:buFont typeface="Wingdings" pitchFamily="2" charset="2"/>
              <a:buChar char="Ø"/>
            </a:pPr>
            <a:r>
              <a:rPr lang="en-GB" sz="2800" dirty="0" smtClean="0"/>
              <a:t>Intervention can reduce such disturbances and the effects.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Effect transition="in" filter="fade">
                                      <p:cBhvr>
                                        <p:cTn id="12" dur="2000"/>
                                        <p:tgtEl>
                                          <p:spTgt spid="1024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43">
                                            <p:txEl>
                                              <p:pRg st="1" end="1"/>
                                            </p:txEl>
                                          </p:spTgt>
                                        </p:tgtEl>
                                        <p:attrNameLst>
                                          <p:attrName>style.visibility</p:attrName>
                                        </p:attrNameLst>
                                      </p:cBhvr>
                                      <p:to>
                                        <p:strVal val="visible"/>
                                      </p:to>
                                    </p:set>
                                    <p:animEffect transition="in" filter="fade">
                                      <p:cBhvr>
                                        <p:cTn id="17" dur="2000"/>
                                        <p:tgtEl>
                                          <p:spTgt spid="1024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43">
                                            <p:txEl>
                                              <p:pRg st="2" end="2"/>
                                            </p:txEl>
                                          </p:spTgt>
                                        </p:tgtEl>
                                        <p:attrNameLst>
                                          <p:attrName>style.visibility</p:attrName>
                                        </p:attrNameLst>
                                      </p:cBhvr>
                                      <p:to>
                                        <p:strVal val="visible"/>
                                      </p:to>
                                    </p:set>
                                    <p:animEffect transition="in" filter="fade">
                                      <p:cBhvr>
                                        <p:cTn id="22" dur="2000"/>
                                        <p:tgtEl>
                                          <p:spTgt spid="102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500034" y="214290"/>
          <a:ext cx="8286808" cy="5659120"/>
        </p:xfrm>
        <a:graphic>
          <a:graphicData uri="http://schemas.openxmlformats.org/drawingml/2006/table">
            <a:tbl>
              <a:tblPr firstRow="1" bandRow="1">
                <a:tableStyleId>{5940675A-B579-460E-94D1-54222C63F5DA}</a:tableStyleId>
              </a:tblPr>
              <a:tblGrid>
                <a:gridCol w="4061746"/>
                <a:gridCol w="4225062"/>
              </a:tblGrid>
              <a:tr h="370840">
                <a:tc>
                  <a:txBody>
                    <a:bodyPr/>
                    <a:lstStyle/>
                    <a:p>
                      <a:pPr algn="ctr"/>
                      <a:r>
                        <a:rPr lang="en-IN" sz="2200" b="1" dirty="0" smtClean="0"/>
                        <a:t>Spot</a:t>
                      </a:r>
                      <a:r>
                        <a:rPr lang="en-IN" sz="2200" b="1" baseline="0" dirty="0" smtClean="0"/>
                        <a:t> Exchange Rate</a:t>
                      </a:r>
                      <a:endParaRPr lang="en-IN" sz="22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2200" b="1" baseline="0" dirty="0" smtClean="0"/>
                        <a:t>Forward Exchange Rate</a:t>
                      </a:r>
                      <a:endParaRPr lang="en-IN" sz="2200" b="1" dirty="0" smtClean="0"/>
                    </a:p>
                  </a:txBody>
                  <a:tcPr/>
                </a:tc>
              </a:tr>
              <a:tr h="370840">
                <a:tc gridSpan="2">
                  <a:txBody>
                    <a:bodyPr/>
                    <a:lstStyle/>
                    <a:p>
                      <a:pPr marL="174625" marR="0" indent="-174625" algn="ctr" defTabSz="914400" rtl="0" eaLnBrk="1" fontAlgn="auto" latinLnBrk="0" hangingPunct="1">
                        <a:lnSpc>
                          <a:spcPct val="100000"/>
                        </a:lnSpc>
                        <a:spcBef>
                          <a:spcPts val="0"/>
                        </a:spcBef>
                        <a:spcAft>
                          <a:spcPts val="0"/>
                        </a:spcAft>
                        <a:buClrTx/>
                        <a:buSzTx/>
                        <a:buFontTx/>
                        <a:buNone/>
                        <a:tabLst/>
                        <a:defRPr/>
                      </a:pPr>
                      <a:r>
                        <a:rPr lang="en-IN" b="1" dirty="0" smtClean="0"/>
                        <a:t>Meaning</a:t>
                      </a:r>
                      <a:endParaRPr lang="en-IN" b="1" dirty="0"/>
                    </a:p>
                  </a:txBody>
                  <a:tcPr/>
                </a:tc>
                <a:tc hMerge="1">
                  <a:txBody>
                    <a:bodyPr/>
                    <a:lstStyle/>
                    <a:p>
                      <a:pPr marL="174625" indent="-174625" algn="just">
                        <a:buFont typeface="+mj-lt"/>
                        <a:buAutoNum type="arabicPeriod"/>
                      </a:pPr>
                      <a:endParaRPr lang="en-IN" dirty="0"/>
                    </a:p>
                  </a:txBody>
                  <a:tcPr/>
                </a:tc>
              </a:tr>
              <a:tr h="370840">
                <a:tc>
                  <a:txBody>
                    <a:bodyPr/>
                    <a:lstStyle/>
                    <a:p>
                      <a:pPr marL="261938" marR="0" indent="-261938" algn="just" defTabSz="914400" rtl="0" eaLnBrk="1" fontAlgn="auto" latinLnBrk="0" hangingPunct="1">
                        <a:lnSpc>
                          <a:spcPct val="100000"/>
                        </a:lnSpc>
                        <a:spcBef>
                          <a:spcPts val="0"/>
                        </a:spcBef>
                        <a:spcAft>
                          <a:spcPts val="0"/>
                        </a:spcAft>
                        <a:buClrTx/>
                        <a:buSzTx/>
                        <a:buFont typeface="+mj-lt"/>
                        <a:buAutoNum type="arabicPeriod"/>
                        <a:tabLst/>
                        <a:defRPr/>
                      </a:pPr>
                      <a:r>
                        <a:rPr lang="en-GB" sz="1800" baseline="0" dirty="0" smtClean="0">
                          <a:latin typeface="+mn-lt"/>
                          <a:ea typeface="Times New Roman"/>
                        </a:rPr>
                        <a:t>Spot rate is the prevailing rate of exchange for conversion purpose.</a:t>
                      </a:r>
                      <a:endParaRPr lang="en-GB" sz="1800" dirty="0" smtClean="0">
                        <a:latin typeface="+mn-lt"/>
                        <a:ea typeface="Times New Roman"/>
                      </a:endParaRPr>
                    </a:p>
                    <a:p>
                      <a:pPr marL="174625" marR="0" indent="-174625" algn="just" defTabSz="914400" rtl="0" eaLnBrk="1" fontAlgn="auto" latinLnBrk="0" hangingPunct="1">
                        <a:lnSpc>
                          <a:spcPct val="100000"/>
                        </a:lnSpc>
                        <a:spcBef>
                          <a:spcPts val="0"/>
                        </a:spcBef>
                        <a:spcAft>
                          <a:spcPts val="0"/>
                        </a:spcAft>
                        <a:buClrTx/>
                        <a:buSzTx/>
                        <a:buFontTx/>
                        <a:buNone/>
                        <a:tabLst/>
                        <a:defRPr/>
                      </a:pPr>
                      <a:endParaRPr lang="en-IN" dirty="0"/>
                    </a:p>
                  </a:txBody>
                  <a:tcPr/>
                </a:tc>
                <a:tc>
                  <a:txBody>
                    <a:bodyPr/>
                    <a:lstStyle/>
                    <a:p>
                      <a:pPr marL="174625" indent="-174625" algn="just">
                        <a:buFont typeface="+mj-lt"/>
                        <a:buAutoNum type="arabicPeriod"/>
                      </a:pPr>
                      <a:r>
                        <a:rPr lang="en-IN" dirty="0" smtClean="0"/>
                        <a:t> Forward rate is the rate of exchange fixed at present but will be used for conversion</a:t>
                      </a:r>
                      <a:r>
                        <a:rPr lang="en-IN" baseline="0" dirty="0" smtClean="0"/>
                        <a:t> on some future date fixed.</a:t>
                      </a:r>
                      <a:endParaRPr lang="en-IN" dirty="0"/>
                    </a:p>
                  </a:txBody>
                  <a:tcPr/>
                </a:tc>
              </a:tr>
              <a:tr h="370840">
                <a:tc gridSpan="2">
                  <a:txBody>
                    <a:bodyPr/>
                    <a:lstStyle/>
                    <a:p>
                      <a:pPr marL="174625" marR="0" indent="-174625" algn="ctr" defTabSz="914400" rtl="0" eaLnBrk="1" fontAlgn="auto" latinLnBrk="0" hangingPunct="1">
                        <a:lnSpc>
                          <a:spcPct val="100000"/>
                        </a:lnSpc>
                        <a:spcBef>
                          <a:spcPts val="0"/>
                        </a:spcBef>
                        <a:spcAft>
                          <a:spcPts val="0"/>
                        </a:spcAft>
                        <a:buClrTx/>
                        <a:buSzTx/>
                        <a:buFontTx/>
                        <a:buNone/>
                        <a:tabLst/>
                        <a:defRPr/>
                      </a:pPr>
                      <a:r>
                        <a:rPr lang="en-IN" b="1" dirty="0" smtClean="0"/>
                        <a:t>When used?</a:t>
                      </a:r>
                      <a:endParaRPr lang="en-IN" b="1" dirty="0"/>
                    </a:p>
                  </a:txBody>
                  <a:tcPr/>
                </a:tc>
                <a:tc hMerge="1">
                  <a:txBody>
                    <a:bodyPr/>
                    <a:lstStyle/>
                    <a:p>
                      <a:pPr marL="174625" indent="-174625" algn="just">
                        <a:buFont typeface="+mj-lt"/>
                        <a:buAutoNum type="arabicPeriod"/>
                      </a:pPr>
                      <a:endParaRPr lang="en-IN" dirty="0"/>
                    </a:p>
                  </a:txBody>
                  <a:tcPr/>
                </a:tc>
              </a:tr>
              <a:tr h="370840">
                <a:tc>
                  <a:txBody>
                    <a:bodyPr/>
                    <a:lstStyle/>
                    <a:p>
                      <a:pPr marL="174625" marR="0" indent="-174625" algn="just" defTabSz="914400" rtl="0" eaLnBrk="1" fontAlgn="auto" latinLnBrk="0" hangingPunct="1">
                        <a:lnSpc>
                          <a:spcPct val="100000"/>
                        </a:lnSpc>
                        <a:spcBef>
                          <a:spcPts val="0"/>
                        </a:spcBef>
                        <a:spcAft>
                          <a:spcPts val="0"/>
                        </a:spcAft>
                        <a:buClrTx/>
                        <a:buSzTx/>
                        <a:buFontTx/>
                        <a:buNone/>
                        <a:tabLst/>
                        <a:defRPr/>
                      </a:pPr>
                      <a:r>
                        <a:rPr lang="en-IN" dirty="0" smtClean="0"/>
                        <a:t>2. Spot rate</a:t>
                      </a:r>
                      <a:r>
                        <a:rPr lang="en-IN" baseline="0" dirty="0" smtClean="0"/>
                        <a:t> is used immediately or on the same day.</a:t>
                      </a:r>
                      <a:endParaRPr lang="en-IN" dirty="0"/>
                    </a:p>
                  </a:txBody>
                  <a:tcPr/>
                </a:tc>
                <a:tc>
                  <a:txBody>
                    <a:bodyPr/>
                    <a:lstStyle/>
                    <a:p>
                      <a:pPr marL="174625" indent="-174625" algn="just">
                        <a:buFont typeface="+mj-lt"/>
                        <a:buNone/>
                      </a:pPr>
                      <a:r>
                        <a:rPr lang="en-IN" dirty="0" smtClean="0"/>
                        <a:t>2. Forward rate is used on some fixed</a:t>
                      </a:r>
                      <a:r>
                        <a:rPr lang="en-IN" baseline="0" dirty="0" smtClean="0"/>
                        <a:t> future day or date.</a:t>
                      </a:r>
                      <a:endParaRPr lang="en-IN" dirty="0"/>
                    </a:p>
                  </a:txBody>
                  <a:tcPr/>
                </a:tc>
              </a:tr>
              <a:tr h="370840">
                <a:tc gridSpan="2">
                  <a:txBody>
                    <a:bodyPr/>
                    <a:lstStyle/>
                    <a:p>
                      <a:pPr marL="174625" marR="0" indent="-174625" algn="ctr" defTabSz="914400" rtl="0" eaLnBrk="1" fontAlgn="auto" latinLnBrk="0" hangingPunct="1">
                        <a:lnSpc>
                          <a:spcPct val="100000"/>
                        </a:lnSpc>
                        <a:spcBef>
                          <a:spcPts val="0"/>
                        </a:spcBef>
                        <a:spcAft>
                          <a:spcPts val="0"/>
                        </a:spcAft>
                        <a:buClrTx/>
                        <a:buSzTx/>
                        <a:buFontTx/>
                        <a:buNone/>
                        <a:tabLst/>
                        <a:defRPr/>
                      </a:pPr>
                      <a:r>
                        <a:rPr lang="en-IN" b="1" dirty="0" smtClean="0"/>
                        <a:t>Time of Conversion</a:t>
                      </a:r>
                      <a:endParaRPr lang="en-IN" b="1" dirty="0"/>
                    </a:p>
                  </a:txBody>
                  <a:tcPr/>
                </a:tc>
                <a:tc hMerge="1">
                  <a:txBody>
                    <a:bodyPr/>
                    <a:lstStyle/>
                    <a:p>
                      <a:pPr marL="174625" indent="-174625" algn="just">
                        <a:buFont typeface="+mj-lt"/>
                        <a:buAutoNum type="arabicPeriod"/>
                      </a:pPr>
                      <a:endParaRPr lang="en-IN" dirty="0"/>
                    </a:p>
                  </a:txBody>
                  <a:tcPr/>
                </a:tc>
              </a:tr>
              <a:tr h="370840">
                <a:tc>
                  <a:txBody>
                    <a:bodyPr/>
                    <a:lstStyle/>
                    <a:p>
                      <a:pPr marL="174625" marR="0" indent="-174625" algn="just" defTabSz="914400" rtl="0" eaLnBrk="1" fontAlgn="auto" latinLnBrk="0" hangingPunct="1">
                        <a:lnSpc>
                          <a:spcPct val="100000"/>
                        </a:lnSpc>
                        <a:spcBef>
                          <a:spcPts val="0"/>
                        </a:spcBef>
                        <a:spcAft>
                          <a:spcPts val="0"/>
                        </a:spcAft>
                        <a:buClrTx/>
                        <a:buSzTx/>
                        <a:buFontTx/>
                        <a:buNone/>
                        <a:tabLst/>
                        <a:defRPr/>
                      </a:pPr>
                      <a:r>
                        <a:rPr lang="en-IN" dirty="0" smtClean="0"/>
                        <a:t>3. Actual conversion takes place at spot rate.</a:t>
                      </a:r>
                      <a:endParaRPr lang="en-IN" dirty="0"/>
                    </a:p>
                  </a:txBody>
                  <a:tcPr/>
                </a:tc>
                <a:tc>
                  <a:txBody>
                    <a:bodyPr/>
                    <a:lstStyle/>
                    <a:p>
                      <a:pPr marL="174625" indent="-174625" algn="just">
                        <a:buFont typeface="+mj-lt"/>
                        <a:buNone/>
                      </a:pPr>
                      <a:r>
                        <a:rPr lang="en-IN" dirty="0" smtClean="0"/>
                        <a:t>3.</a:t>
                      </a:r>
                      <a:r>
                        <a:rPr lang="en-IN" baseline="0" dirty="0" smtClean="0"/>
                        <a:t> Actual conversion is delayed or deferred in the case of forward rate.</a:t>
                      </a:r>
                      <a:endParaRPr lang="en-IN" dirty="0"/>
                    </a:p>
                  </a:txBody>
                  <a:tcPr/>
                </a:tc>
              </a:tr>
              <a:tr h="370840">
                <a:tc gridSpan="2">
                  <a:txBody>
                    <a:bodyPr/>
                    <a:lstStyle/>
                    <a:p>
                      <a:pPr marL="174625" marR="0" indent="-174625" algn="ctr" defTabSz="914400" rtl="0" eaLnBrk="1" fontAlgn="auto" latinLnBrk="0" hangingPunct="1">
                        <a:lnSpc>
                          <a:spcPct val="100000"/>
                        </a:lnSpc>
                        <a:spcBef>
                          <a:spcPts val="0"/>
                        </a:spcBef>
                        <a:spcAft>
                          <a:spcPts val="0"/>
                        </a:spcAft>
                        <a:buClrTx/>
                        <a:buSzTx/>
                        <a:buFontTx/>
                        <a:buNone/>
                        <a:tabLst/>
                        <a:defRPr/>
                      </a:pPr>
                      <a:r>
                        <a:rPr lang="en-IN" b="1" dirty="0" smtClean="0"/>
                        <a:t>Provision of Protection</a:t>
                      </a:r>
                      <a:endParaRPr lang="en-IN" b="1" dirty="0"/>
                    </a:p>
                  </a:txBody>
                  <a:tcPr/>
                </a:tc>
                <a:tc hMerge="1">
                  <a:txBody>
                    <a:bodyPr/>
                    <a:lstStyle/>
                    <a:p>
                      <a:pPr marL="174625" indent="-174625" algn="just">
                        <a:buFont typeface="+mj-lt"/>
                        <a:buAutoNum type="arabicPeriod"/>
                      </a:pPr>
                      <a:endParaRPr lang="en-IN" dirty="0"/>
                    </a:p>
                  </a:txBody>
                  <a:tcPr/>
                </a:tc>
              </a:tr>
              <a:tr h="370840">
                <a:tc>
                  <a:txBody>
                    <a:bodyPr/>
                    <a:lstStyle/>
                    <a:p>
                      <a:pPr marL="174625" marR="0" indent="-174625" algn="just" defTabSz="914400" rtl="0" eaLnBrk="1" fontAlgn="auto" latinLnBrk="0" hangingPunct="1">
                        <a:lnSpc>
                          <a:spcPct val="100000"/>
                        </a:lnSpc>
                        <a:spcBef>
                          <a:spcPts val="0"/>
                        </a:spcBef>
                        <a:spcAft>
                          <a:spcPts val="0"/>
                        </a:spcAft>
                        <a:buClrTx/>
                        <a:buSzTx/>
                        <a:buFontTx/>
                        <a:buNone/>
                        <a:tabLst/>
                        <a:defRPr/>
                      </a:pPr>
                      <a:r>
                        <a:rPr lang="en-IN" dirty="0" smtClean="0"/>
                        <a:t>4. There is no provision of protection</a:t>
                      </a:r>
                      <a:r>
                        <a:rPr lang="en-IN" baseline="0" dirty="0" smtClean="0"/>
                        <a:t> in the case of spot rate.</a:t>
                      </a:r>
                      <a:endParaRPr lang="en-IN" dirty="0"/>
                    </a:p>
                  </a:txBody>
                  <a:tcPr/>
                </a:tc>
                <a:tc>
                  <a:txBody>
                    <a:bodyPr/>
                    <a:lstStyle/>
                    <a:p>
                      <a:pPr marL="174625" indent="-174625" algn="just">
                        <a:buFont typeface="+mj-lt"/>
                        <a:buNone/>
                      </a:pPr>
                      <a:r>
                        <a:rPr lang="en-IN" dirty="0" smtClean="0"/>
                        <a:t>4. There is provision of protection when the fluctuations in the rates are substantial.</a:t>
                      </a:r>
                      <a:endParaRPr lang="en-IN" dirty="0"/>
                    </a:p>
                  </a:txBody>
                  <a:tcPr/>
                </a:tc>
              </a:tr>
              <a:tr h="370840">
                <a:tc>
                  <a:txBody>
                    <a:bodyPr/>
                    <a:lstStyle/>
                    <a:p>
                      <a:pPr marL="174625" marR="0" indent="-174625" algn="just" defTabSz="914400" rtl="0" eaLnBrk="1" fontAlgn="auto" latinLnBrk="0" hangingPunct="1">
                        <a:lnSpc>
                          <a:spcPct val="100000"/>
                        </a:lnSpc>
                        <a:spcBef>
                          <a:spcPts val="0"/>
                        </a:spcBef>
                        <a:spcAft>
                          <a:spcPts val="0"/>
                        </a:spcAft>
                        <a:buClrTx/>
                        <a:buSzTx/>
                        <a:buFontTx/>
                        <a:buNone/>
                        <a:tabLst/>
                        <a:defRPr/>
                      </a:pPr>
                      <a:endParaRPr lang="en-IN" dirty="0"/>
                    </a:p>
                  </a:txBody>
                  <a:tcPr/>
                </a:tc>
                <a:tc>
                  <a:txBody>
                    <a:bodyPr/>
                    <a:lstStyle/>
                    <a:p>
                      <a:pPr marL="174625" indent="-174625" algn="just">
                        <a:buFont typeface="+mj-lt"/>
                        <a:buAutoNum type="arabicPeriod"/>
                      </a:pPr>
                      <a:r>
                        <a:rPr lang="en-IN" dirty="0" smtClean="0"/>
                        <a:t>  At Par:</a:t>
                      </a:r>
                      <a:r>
                        <a:rPr lang="en-IN" baseline="0" dirty="0" smtClean="0"/>
                        <a:t> </a:t>
                      </a:r>
                      <a:r>
                        <a:rPr lang="en-IN" dirty="0" smtClean="0"/>
                        <a:t>SR</a:t>
                      </a:r>
                      <a:r>
                        <a:rPr lang="en-IN" baseline="0" dirty="0" smtClean="0"/>
                        <a:t> = FR</a:t>
                      </a:r>
                      <a:endParaRPr lang="en-IN" dirty="0" smtClean="0"/>
                    </a:p>
                    <a:p>
                      <a:pPr marL="174625" indent="-174625" algn="just">
                        <a:buFont typeface="+mj-lt"/>
                        <a:buAutoNum type="arabicPeriod"/>
                      </a:pPr>
                      <a:r>
                        <a:rPr lang="en-IN" dirty="0" smtClean="0"/>
                        <a:t>  At Premium:</a:t>
                      </a:r>
                      <a:r>
                        <a:rPr lang="en-IN" baseline="0" dirty="0" smtClean="0"/>
                        <a:t>$1 buys more units of rupee</a:t>
                      </a:r>
                      <a:endParaRPr lang="en-IN" dirty="0" smtClean="0"/>
                    </a:p>
                    <a:p>
                      <a:pPr marL="174625" marR="0" indent="-174625" algn="just" defTabSz="914400" rtl="0" eaLnBrk="1" fontAlgn="auto" latinLnBrk="0" hangingPunct="1">
                        <a:lnSpc>
                          <a:spcPct val="100000"/>
                        </a:lnSpc>
                        <a:spcBef>
                          <a:spcPts val="0"/>
                        </a:spcBef>
                        <a:spcAft>
                          <a:spcPts val="0"/>
                        </a:spcAft>
                        <a:buClrTx/>
                        <a:buSzTx/>
                        <a:buFont typeface="+mj-lt"/>
                        <a:buAutoNum type="arabicPeriod"/>
                        <a:tabLst/>
                        <a:defRPr/>
                      </a:pPr>
                      <a:r>
                        <a:rPr lang="en-IN" dirty="0" smtClean="0"/>
                        <a:t>  At Discount:</a:t>
                      </a:r>
                      <a:r>
                        <a:rPr lang="en-IN" baseline="0" dirty="0" smtClean="0"/>
                        <a:t>$1 buys less units of rupee</a:t>
                      </a:r>
                      <a:endParaRPr lang="en-IN" dirty="0" smtClean="0"/>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r>
              <a:rPr lang="en-IN" b="1" dirty="0" smtClean="0">
                <a:latin typeface="Times New Roman" pitchFamily="18" charset="0"/>
                <a:cs typeface="Times New Roman" pitchFamily="18" charset="0"/>
              </a:rPr>
              <a:t>Functions of Foreign Exchange Markets</a:t>
            </a:r>
          </a:p>
        </p:txBody>
      </p:sp>
      <p:sp>
        <p:nvSpPr>
          <p:cNvPr id="8195" name="Rectangle 3"/>
          <p:cNvSpPr>
            <a:spLocks noGrp="1" noChangeArrowheads="1"/>
          </p:cNvSpPr>
          <p:nvPr>
            <p:ph idx="1"/>
          </p:nvPr>
        </p:nvSpPr>
        <p:spPr/>
        <p:txBody>
          <a:bodyPr>
            <a:normAutofit fontScale="92500" lnSpcReduction="20000"/>
          </a:bodyPr>
          <a:lstStyle/>
          <a:p>
            <a:pPr marL="0" lvl="0" indent="0" algn="just" eaLnBrk="0" fontAlgn="base" hangingPunct="0">
              <a:lnSpc>
                <a:spcPct val="120000"/>
              </a:lnSpc>
              <a:spcBef>
                <a:spcPts val="0"/>
              </a:spcBef>
              <a:buNone/>
            </a:pPr>
            <a:r>
              <a:rPr lang="en-IN" sz="2800" dirty="0" smtClean="0">
                <a:latin typeface="Times New Roman" pitchFamily="18" charset="0"/>
                <a:cs typeface="Times New Roman" pitchFamily="18" charset="0"/>
              </a:rPr>
              <a:t>The following are the important functions of a foreign exchange market:</a:t>
            </a:r>
          </a:p>
          <a:p>
            <a:pPr marL="514350" lvl="0" indent="-514350" algn="just" eaLnBrk="0" fontAlgn="base" hangingPunct="0">
              <a:lnSpc>
                <a:spcPct val="120000"/>
              </a:lnSpc>
              <a:spcBef>
                <a:spcPts val="0"/>
              </a:spcBef>
              <a:buFont typeface="+mj-lt"/>
              <a:buAutoNum type="arabicPeriod"/>
            </a:pPr>
            <a:r>
              <a:rPr lang="en-IN" sz="2800" dirty="0" smtClean="0">
                <a:latin typeface="Times New Roman" pitchFamily="18" charset="0"/>
                <a:cs typeface="Times New Roman" pitchFamily="18" charset="0"/>
              </a:rPr>
              <a:t>To transfer finance, purchasing power from one nation to another. Such transfer is affected through foreign bills or remittances made through telegraphic transfer. (Transfer Function).</a:t>
            </a:r>
          </a:p>
          <a:p>
            <a:pPr marL="514350" lvl="0" indent="-514350" algn="just" eaLnBrk="0" fontAlgn="base" hangingPunct="0">
              <a:lnSpc>
                <a:spcPct val="120000"/>
              </a:lnSpc>
              <a:spcBef>
                <a:spcPts val="0"/>
              </a:spcBef>
              <a:buFont typeface="+mj-lt"/>
              <a:buAutoNum type="arabicPeriod"/>
            </a:pPr>
            <a:r>
              <a:rPr lang="en-IN" sz="2800" dirty="0" smtClean="0">
                <a:latin typeface="Times New Roman" pitchFamily="18" charset="0"/>
                <a:cs typeface="Times New Roman" pitchFamily="18" charset="0"/>
              </a:rPr>
              <a:t>To provide credit for international trade. (Credit Function).</a:t>
            </a:r>
          </a:p>
          <a:p>
            <a:pPr marL="514350" lvl="0" indent="-514350" algn="just" eaLnBrk="0" fontAlgn="base" hangingPunct="0">
              <a:lnSpc>
                <a:spcPct val="120000"/>
              </a:lnSpc>
              <a:spcBef>
                <a:spcPts val="0"/>
              </a:spcBef>
              <a:buFont typeface="+mj-lt"/>
              <a:buAutoNum type="arabicPeriod"/>
            </a:pPr>
            <a:r>
              <a:rPr lang="en-IN" sz="2800" dirty="0" smtClean="0">
                <a:latin typeface="Times New Roman" pitchFamily="18" charset="0"/>
                <a:cs typeface="Times New Roman" pitchFamily="18" charset="0"/>
              </a:rPr>
              <a:t>To make provision for hedging facilities, i.e., to facilitate buying and selling spot or forward foreign exchange. (Hedging Function).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2000"/>
                                        <p:tgtEl>
                                          <p:spTgt spid="819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Effect transition="in" filter="fade">
                                      <p:cBhvr>
                                        <p:cTn id="12" dur="2000"/>
                                        <p:tgtEl>
                                          <p:spTgt spid="819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195">
                                            <p:txEl>
                                              <p:pRg st="1" end="1"/>
                                            </p:txEl>
                                          </p:spTgt>
                                        </p:tgtEl>
                                        <p:attrNameLst>
                                          <p:attrName>style.visibility</p:attrName>
                                        </p:attrNameLst>
                                      </p:cBhvr>
                                      <p:to>
                                        <p:strVal val="visible"/>
                                      </p:to>
                                    </p:set>
                                    <p:animEffect transition="in" filter="fade">
                                      <p:cBhvr>
                                        <p:cTn id="17" dur="2000"/>
                                        <p:tgtEl>
                                          <p:spTgt spid="819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195">
                                            <p:txEl>
                                              <p:pRg st="2" end="2"/>
                                            </p:txEl>
                                          </p:spTgt>
                                        </p:tgtEl>
                                        <p:attrNameLst>
                                          <p:attrName>style.visibility</p:attrName>
                                        </p:attrNameLst>
                                      </p:cBhvr>
                                      <p:to>
                                        <p:strVal val="visible"/>
                                      </p:to>
                                    </p:set>
                                    <p:animEffect transition="in" filter="fade">
                                      <p:cBhvr>
                                        <p:cTn id="22" dur="2000"/>
                                        <p:tgtEl>
                                          <p:spTgt spid="819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195">
                                            <p:txEl>
                                              <p:pRg st="3" end="3"/>
                                            </p:txEl>
                                          </p:spTgt>
                                        </p:tgtEl>
                                        <p:attrNameLst>
                                          <p:attrName>style.visibility</p:attrName>
                                        </p:attrNameLst>
                                      </p:cBhvr>
                                      <p:to>
                                        <p:strVal val="visible"/>
                                      </p:to>
                                    </p:set>
                                    <p:animEffect transition="in" filter="fade">
                                      <p:cBhvr>
                                        <p:cTn id="27" dur="2000"/>
                                        <p:tgtEl>
                                          <p:spTgt spid="81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142852"/>
            <a:ext cx="8229600" cy="868346"/>
          </a:xfrm>
        </p:spPr>
        <p:txBody>
          <a:bodyPr>
            <a:normAutofit/>
          </a:bodyPr>
          <a:lstStyle/>
          <a:p>
            <a:r>
              <a:rPr lang="en-GB" sz="3600" b="1" dirty="0" smtClean="0"/>
              <a:t>‘Covered’ and  ‘Uncovered’ Arbitrage</a:t>
            </a:r>
            <a:endParaRPr lang="en-IN" sz="3600" dirty="0"/>
          </a:p>
        </p:txBody>
      </p:sp>
      <p:sp>
        <p:nvSpPr>
          <p:cNvPr id="10243" name="Rectangle 3"/>
          <p:cNvSpPr>
            <a:spLocks noGrp="1" noChangeArrowheads="1"/>
          </p:cNvSpPr>
          <p:nvPr>
            <p:ph idx="1"/>
          </p:nvPr>
        </p:nvSpPr>
        <p:spPr>
          <a:xfrm>
            <a:off x="457200" y="1071546"/>
            <a:ext cx="8229600" cy="5500726"/>
          </a:xfrm>
        </p:spPr>
        <p:txBody>
          <a:bodyPr>
            <a:noAutofit/>
          </a:bodyPr>
          <a:lstStyle/>
          <a:p>
            <a:pPr algn="just"/>
            <a:r>
              <a:rPr lang="en-GB" sz="2800" b="1" dirty="0" smtClean="0"/>
              <a:t>Arbitrage</a:t>
            </a:r>
            <a:r>
              <a:rPr lang="en-GB" sz="2800" dirty="0" smtClean="0"/>
              <a:t> means the </a:t>
            </a:r>
            <a:r>
              <a:rPr lang="en-GB" sz="2800" i="1" dirty="0" smtClean="0"/>
              <a:t>simultaneous buying and selling</a:t>
            </a:r>
            <a:r>
              <a:rPr lang="en-GB" sz="2800" dirty="0" smtClean="0"/>
              <a:t> of a foreign currency in </a:t>
            </a:r>
            <a:r>
              <a:rPr lang="en-GB" sz="2800" u="sng" dirty="0" smtClean="0"/>
              <a:t>two market </a:t>
            </a:r>
            <a:r>
              <a:rPr lang="en-GB" sz="2800" dirty="0" smtClean="0"/>
              <a:t>in order to </a:t>
            </a:r>
            <a:r>
              <a:rPr lang="en-GB" sz="2800" b="1" dirty="0" smtClean="0"/>
              <a:t>earn profit</a:t>
            </a:r>
            <a:r>
              <a:rPr lang="en-GB" sz="2800" dirty="0" smtClean="0"/>
              <a:t> from the exchange rate difference between the markets. </a:t>
            </a:r>
            <a:endParaRPr lang="en-IN" sz="2800" dirty="0" smtClean="0"/>
          </a:p>
          <a:p>
            <a:pPr algn="just"/>
            <a:r>
              <a:rPr lang="en-GB" sz="2800" dirty="0" smtClean="0"/>
              <a:t>The simultaneous purchases and sales of the foreign currency by changing supply and demand in the two markets tend to smooth out different rates.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Effect transition="in" filter="fade">
                                      <p:cBhvr>
                                        <p:cTn id="12" dur="2000"/>
                                        <p:tgtEl>
                                          <p:spTgt spid="1024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43">
                                            <p:txEl>
                                              <p:pRg st="1" end="1"/>
                                            </p:txEl>
                                          </p:spTgt>
                                        </p:tgtEl>
                                        <p:attrNameLst>
                                          <p:attrName>style.visibility</p:attrName>
                                        </p:attrNameLst>
                                      </p:cBhvr>
                                      <p:to>
                                        <p:strVal val="visible"/>
                                      </p:to>
                                    </p:set>
                                    <p:animEffect transition="in" filter="fade">
                                      <p:cBhvr>
                                        <p:cTn id="17" dur="2000"/>
                                        <p:tgtEl>
                                          <p:spTgt spid="102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142852"/>
            <a:ext cx="8229600" cy="642942"/>
          </a:xfrm>
        </p:spPr>
        <p:txBody>
          <a:bodyPr>
            <a:normAutofit/>
          </a:bodyPr>
          <a:lstStyle/>
          <a:p>
            <a:r>
              <a:rPr lang="en-GB" sz="3600" b="1" dirty="0" smtClean="0"/>
              <a:t>Example of Arbitrage</a:t>
            </a:r>
            <a:endParaRPr lang="en-IN" sz="3600" dirty="0"/>
          </a:p>
        </p:txBody>
      </p:sp>
      <p:sp>
        <p:nvSpPr>
          <p:cNvPr id="10243" name="Rectangle 3"/>
          <p:cNvSpPr>
            <a:spLocks noGrp="1" noChangeArrowheads="1"/>
          </p:cNvSpPr>
          <p:nvPr>
            <p:ph idx="1"/>
          </p:nvPr>
        </p:nvSpPr>
        <p:spPr>
          <a:xfrm>
            <a:off x="457200" y="714356"/>
            <a:ext cx="8229600" cy="5929354"/>
          </a:xfrm>
        </p:spPr>
        <p:txBody>
          <a:bodyPr>
            <a:noAutofit/>
          </a:bodyPr>
          <a:lstStyle/>
          <a:p>
            <a:pPr algn="just"/>
            <a:r>
              <a:rPr lang="en-GB" sz="2800" dirty="0" smtClean="0"/>
              <a:t>Suppose the dollar-rupee exchange rate is $1 = Rs. 48 in Mumbai and $1 = Rs. 50 in New York. </a:t>
            </a:r>
          </a:p>
          <a:p>
            <a:pPr algn="just"/>
            <a:r>
              <a:rPr lang="en-GB" sz="2800" dirty="0" smtClean="0"/>
              <a:t>There is an opportunity to make profits out of this difference between the two market rates. </a:t>
            </a:r>
          </a:p>
          <a:p>
            <a:pPr algn="just"/>
            <a:r>
              <a:rPr lang="en-GB" sz="2800" dirty="0" smtClean="0"/>
              <a:t>Banks will buy dollars in Mumbai at Rs. 48 and sell them in New York at Rs. 50 and earn Rs. 2 per dollar. </a:t>
            </a:r>
          </a:p>
          <a:p>
            <a:pPr algn="just"/>
            <a:r>
              <a:rPr lang="en-GB" sz="2800" dirty="0" smtClean="0"/>
              <a:t>This will increase the supply of rupees in Mumbai in relation to the demand for dollars. As a result, value of dollar will increase. </a:t>
            </a:r>
          </a:p>
          <a:p>
            <a:pPr algn="just"/>
            <a:r>
              <a:rPr lang="en-GB" sz="2800" dirty="0" smtClean="0"/>
              <a:t>On the other hand, the demand for rupee will increase in relation to dollars in New York market and value of rupee will increase. This process will go on until the rate in India and in New York becomes equal.</a:t>
            </a:r>
            <a:endParaRPr lang="en-I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Effect transition="in" filter="fade">
                                      <p:cBhvr>
                                        <p:cTn id="12" dur="2000"/>
                                        <p:tgtEl>
                                          <p:spTgt spid="1024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43">
                                            <p:txEl>
                                              <p:pRg st="1" end="1"/>
                                            </p:txEl>
                                          </p:spTgt>
                                        </p:tgtEl>
                                        <p:attrNameLst>
                                          <p:attrName>style.visibility</p:attrName>
                                        </p:attrNameLst>
                                      </p:cBhvr>
                                      <p:to>
                                        <p:strVal val="visible"/>
                                      </p:to>
                                    </p:set>
                                    <p:animEffect transition="in" filter="fade">
                                      <p:cBhvr>
                                        <p:cTn id="17" dur="2000"/>
                                        <p:tgtEl>
                                          <p:spTgt spid="1024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43">
                                            <p:txEl>
                                              <p:pRg st="2" end="2"/>
                                            </p:txEl>
                                          </p:spTgt>
                                        </p:tgtEl>
                                        <p:attrNameLst>
                                          <p:attrName>style.visibility</p:attrName>
                                        </p:attrNameLst>
                                      </p:cBhvr>
                                      <p:to>
                                        <p:strVal val="visible"/>
                                      </p:to>
                                    </p:set>
                                    <p:animEffect transition="in" filter="fade">
                                      <p:cBhvr>
                                        <p:cTn id="22" dur="2000"/>
                                        <p:tgtEl>
                                          <p:spTgt spid="1024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243">
                                            <p:txEl>
                                              <p:pRg st="3" end="3"/>
                                            </p:txEl>
                                          </p:spTgt>
                                        </p:tgtEl>
                                        <p:attrNameLst>
                                          <p:attrName>style.visibility</p:attrName>
                                        </p:attrNameLst>
                                      </p:cBhvr>
                                      <p:to>
                                        <p:strVal val="visible"/>
                                      </p:to>
                                    </p:set>
                                    <p:animEffect transition="in" filter="fade">
                                      <p:cBhvr>
                                        <p:cTn id="27" dur="2000"/>
                                        <p:tgtEl>
                                          <p:spTgt spid="1024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243">
                                            <p:txEl>
                                              <p:pRg st="4" end="4"/>
                                            </p:txEl>
                                          </p:spTgt>
                                        </p:tgtEl>
                                        <p:attrNameLst>
                                          <p:attrName>style.visibility</p:attrName>
                                        </p:attrNameLst>
                                      </p:cBhvr>
                                      <p:to>
                                        <p:strVal val="visible"/>
                                      </p:to>
                                    </p:set>
                                    <p:animEffect transition="in" filter="fade">
                                      <p:cBhvr>
                                        <p:cTn id="32" dur="2000"/>
                                        <p:tgtEl>
                                          <p:spTgt spid="102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71414"/>
            <a:ext cx="8229600" cy="725470"/>
          </a:xfrm>
        </p:spPr>
        <p:txBody>
          <a:bodyPr>
            <a:normAutofit fontScale="90000"/>
          </a:bodyPr>
          <a:lstStyle/>
          <a:p>
            <a:r>
              <a:rPr lang="en-GB" sz="3600" b="1" dirty="0" smtClean="0"/>
              <a:t>Interest Rate Arbitrage or Interest Arbitrage</a:t>
            </a:r>
            <a:endParaRPr lang="en-IN" sz="3600" dirty="0" smtClean="0"/>
          </a:p>
        </p:txBody>
      </p:sp>
      <p:sp>
        <p:nvSpPr>
          <p:cNvPr id="10243" name="Rectangle 3"/>
          <p:cNvSpPr>
            <a:spLocks noGrp="1" noChangeArrowheads="1"/>
          </p:cNvSpPr>
          <p:nvPr>
            <p:ph idx="1"/>
          </p:nvPr>
        </p:nvSpPr>
        <p:spPr>
          <a:xfrm>
            <a:off x="457200" y="1000108"/>
            <a:ext cx="8229600" cy="5214974"/>
          </a:xfrm>
        </p:spPr>
        <p:txBody>
          <a:bodyPr>
            <a:noAutofit/>
          </a:bodyPr>
          <a:lstStyle/>
          <a:p>
            <a:pPr marL="0" indent="0" algn="just">
              <a:buNone/>
            </a:pPr>
            <a:r>
              <a:rPr lang="en-GB" sz="2800" b="1" dirty="0" smtClean="0"/>
              <a:t>Interest arbitrage</a:t>
            </a:r>
            <a:r>
              <a:rPr lang="en-GB" sz="2800" dirty="0" smtClean="0"/>
              <a:t> refers to </a:t>
            </a:r>
            <a:r>
              <a:rPr lang="en-GB" sz="2800" i="1" dirty="0" smtClean="0"/>
              <a:t>buying </a:t>
            </a:r>
            <a:r>
              <a:rPr lang="en-GB" sz="2800" dirty="0" smtClean="0"/>
              <a:t>a </a:t>
            </a:r>
            <a:r>
              <a:rPr lang="en-GB" sz="2800" u="sng" dirty="0" smtClean="0"/>
              <a:t>foreign currency spot</a:t>
            </a:r>
            <a:r>
              <a:rPr lang="en-GB" sz="2800" dirty="0" smtClean="0"/>
              <a:t> and </a:t>
            </a:r>
            <a:r>
              <a:rPr lang="en-GB" sz="2800" i="1" dirty="0" smtClean="0"/>
              <a:t>selling</a:t>
            </a:r>
            <a:r>
              <a:rPr lang="en-GB" sz="2800" dirty="0" smtClean="0"/>
              <a:t> </a:t>
            </a:r>
            <a:r>
              <a:rPr lang="en-GB" sz="2800" u="sng" dirty="0" smtClean="0"/>
              <a:t>it forward</a:t>
            </a:r>
            <a:r>
              <a:rPr lang="en-GB" sz="2800" dirty="0" smtClean="0"/>
              <a:t> to take advantage of the higher interest rate. </a:t>
            </a:r>
          </a:p>
          <a:p>
            <a:pPr marL="0" indent="0" algn="just">
              <a:buNone/>
            </a:pPr>
            <a:r>
              <a:rPr lang="en-GB" sz="2800" dirty="0" smtClean="0"/>
              <a:t>Interest arbitrage is riskless, because it is covered by a forward sale of the foreign currency. This is also called covered interest arbitrage. </a:t>
            </a:r>
            <a:endParaRPr lang="en-IN"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Effect transition="in" filter="fade">
                                      <p:cBhvr>
                                        <p:cTn id="12" dur="2000"/>
                                        <p:tgtEl>
                                          <p:spTgt spid="1024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43">
                                            <p:txEl>
                                              <p:pRg st="1" end="1"/>
                                            </p:txEl>
                                          </p:spTgt>
                                        </p:tgtEl>
                                        <p:attrNameLst>
                                          <p:attrName>style.visibility</p:attrName>
                                        </p:attrNameLst>
                                      </p:cBhvr>
                                      <p:to>
                                        <p:strVal val="visible"/>
                                      </p:to>
                                    </p:set>
                                    <p:animEffect transition="in" filter="fade">
                                      <p:cBhvr>
                                        <p:cTn id="17" dur="2000"/>
                                        <p:tgtEl>
                                          <p:spTgt spid="102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71414"/>
            <a:ext cx="8229600" cy="725470"/>
          </a:xfrm>
        </p:spPr>
        <p:txBody>
          <a:bodyPr>
            <a:normAutofit/>
          </a:bodyPr>
          <a:lstStyle/>
          <a:p>
            <a:r>
              <a:rPr lang="en-GB" sz="3600" b="1" dirty="0" smtClean="0"/>
              <a:t>Example of  Interest Arbitrage</a:t>
            </a:r>
            <a:endParaRPr lang="en-IN" sz="3600" dirty="0" smtClean="0"/>
          </a:p>
        </p:txBody>
      </p:sp>
      <p:sp>
        <p:nvSpPr>
          <p:cNvPr id="10243" name="Rectangle 3"/>
          <p:cNvSpPr>
            <a:spLocks noGrp="1" noChangeArrowheads="1"/>
          </p:cNvSpPr>
          <p:nvPr>
            <p:ph idx="1"/>
          </p:nvPr>
        </p:nvSpPr>
        <p:spPr>
          <a:xfrm>
            <a:off x="457200" y="714356"/>
            <a:ext cx="8229600" cy="5500726"/>
          </a:xfrm>
        </p:spPr>
        <p:txBody>
          <a:bodyPr>
            <a:noAutofit/>
          </a:bodyPr>
          <a:lstStyle/>
          <a:p>
            <a:pPr algn="just"/>
            <a:r>
              <a:rPr lang="en-GB" sz="2800" dirty="0" smtClean="0"/>
              <a:t>Suppose the short-term interest rate in New York is 6 percent p.a. </a:t>
            </a:r>
          </a:p>
          <a:p>
            <a:pPr algn="just"/>
            <a:r>
              <a:rPr lang="en-GB" sz="2800" dirty="0" smtClean="0"/>
              <a:t>while it is 10 percent p.a. in London. </a:t>
            </a:r>
          </a:p>
          <a:p>
            <a:pPr algn="just"/>
            <a:r>
              <a:rPr lang="en-GB" sz="2800" dirty="0" smtClean="0"/>
              <a:t>To take advantage of the 4 percent p.a. or 1 percent for 3 months interest in London,</a:t>
            </a:r>
          </a:p>
          <a:p>
            <a:pPr algn="just"/>
            <a:r>
              <a:rPr lang="en-GB" sz="2800" dirty="0" smtClean="0"/>
              <a:t>A U.S. arbitrage buys dollars for pounds at the current rate to invest them in London for 3 months and simultaneous sells an equal amount of pounds at the forward rate (including the 1 percent he will earn) for delivery in 3 months.</a:t>
            </a:r>
            <a:endParaRPr lang="en-I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Effect transition="in" filter="fade">
                                      <p:cBhvr>
                                        <p:cTn id="12" dur="2000"/>
                                        <p:tgtEl>
                                          <p:spTgt spid="1024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43">
                                            <p:txEl>
                                              <p:pRg st="1" end="1"/>
                                            </p:txEl>
                                          </p:spTgt>
                                        </p:tgtEl>
                                        <p:attrNameLst>
                                          <p:attrName>style.visibility</p:attrName>
                                        </p:attrNameLst>
                                      </p:cBhvr>
                                      <p:to>
                                        <p:strVal val="visible"/>
                                      </p:to>
                                    </p:set>
                                    <p:animEffect transition="in" filter="fade">
                                      <p:cBhvr>
                                        <p:cTn id="17" dur="2000"/>
                                        <p:tgtEl>
                                          <p:spTgt spid="1024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43">
                                            <p:txEl>
                                              <p:pRg st="2" end="2"/>
                                            </p:txEl>
                                          </p:spTgt>
                                        </p:tgtEl>
                                        <p:attrNameLst>
                                          <p:attrName>style.visibility</p:attrName>
                                        </p:attrNameLst>
                                      </p:cBhvr>
                                      <p:to>
                                        <p:strVal val="visible"/>
                                      </p:to>
                                    </p:set>
                                    <p:animEffect transition="in" filter="fade">
                                      <p:cBhvr>
                                        <p:cTn id="22" dur="2000"/>
                                        <p:tgtEl>
                                          <p:spTgt spid="1024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243">
                                            <p:txEl>
                                              <p:pRg st="3" end="3"/>
                                            </p:txEl>
                                          </p:spTgt>
                                        </p:tgtEl>
                                        <p:attrNameLst>
                                          <p:attrName>style.visibility</p:attrName>
                                        </p:attrNameLst>
                                      </p:cBhvr>
                                      <p:to>
                                        <p:strVal val="visible"/>
                                      </p:to>
                                    </p:set>
                                    <p:animEffect transition="in" filter="fade">
                                      <p:cBhvr>
                                        <p:cTn id="27" dur="2000"/>
                                        <p:tgtEl>
                                          <p:spTgt spid="102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71414"/>
            <a:ext cx="8229600" cy="725470"/>
          </a:xfrm>
        </p:spPr>
        <p:txBody>
          <a:bodyPr>
            <a:normAutofit/>
          </a:bodyPr>
          <a:lstStyle/>
          <a:p>
            <a:r>
              <a:rPr lang="en-GB" sz="3600" b="1" dirty="0" smtClean="0"/>
              <a:t>Example of  Interest Arbitrage</a:t>
            </a:r>
            <a:endParaRPr lang="en-IN" sz="3600" dirty="0" smtClean="0"/>
          </a:p>
        </p:txBody>
      </p:sp>
      <p:sp>
        <p:nvSpPr>
          <p:cNvPr id="10243" name="Rectangle 3"/>
          <p:cNvSpPr>
            <a:spLocks noGrp="1" noChangeArrowheads="1"/>
          </p:cNvSpPr>
          <p:nvPr>
            <p:ph idx="1"/>
          </p:nvPr>
        </p:nvSpPr>
        <p:spPr>
          <a:xfrm>
            <a:off x="457200" y="714356"/>
            <a:ext cx="8229600" cy="5500726"/>
          </a:xfrm>
        </p:spPr>
        <p:txBody>
          <a:bodyPr>
            <a:noAutofit/>
          </a:bodyPr>
          <a:lstStyle/>
          <a:p>
            <a:pPr algn="just"/>
            <a:r>
              <a:rPr lang="en-GB" sz="2800" dirty="0" smtClean="0"/>
              <a:t>Suppose the spot rate is $2 per pound and the forward rate is $2.04. </a:t>
            </a:r>
          </a:p>
          <a:p>
            <a:pPr algn="just"/>
            <a:r>
              <a:rPr lang="en-GB" sz="2800" dirty="0" smtClean="0"/>
              <a:t>If the forward rate is higher than the spot rate, there is a forward premium on the pound. </a:t>
            </a:r>
          </a:p>
          <a:p>
            <a:pPr algn="just"/>
            <a:r>
              <a:rPr lang="en-GB" sz="2800" dirty="0" smtClean="0"/>
              <a:t>It is expressed as a percentage of the spot and is calculated with the following formula:</a:t>
            </a:r>
          </a:p>
          <a:p>
            <a:pPr algn="just"/>
            <a:endParaRPr lang="en-GB" sz="2800" dirty="0" smtClean="0"/>
          </a:p>
          <a:p>
            <a:pPr algn="just"/>
            <a:endParaRPr lang="en-GB" sz="2800" dirty="0" smtClean="0"/>
          </a:p>
          <a:p>
            <a:pPr algn="just"/>
            <a:r>
              <a:rPr lang="en-GB" sz="2800" dirty="0" smtClean="0"/>
              <a:t>In our above example , the forward premium on the pound is </a:t>
            </a:r>
            <a:endParaRPr lang="en-IN" sz="2800" dirty="0" smtClean="0"/>
          </a:p>
          <a:p>
            <a:pPr algn="just"/>
            <a:endParaRPr lang="en-GB" sz="2800" dirty="0" smtClean="0"/>
          </a:p>
          <a:p>
            <a:pPr algn="just"/>
            <a:endParaRPr lang="en-GB" sz="2800" dirty="0" smtClean="0"/>
          </a:p>
          <a:p>
            <a:pPr algn="just">
              <a:buNone/>
            </a:pPr>
            <a:endParaRPr lang="en-IN" sz="4000" dirty="0"/>
          </a:p>
        </p:txBody>
      </p:sp>
      <p:graphicFrame>
        <p:nvGraphicFramePr>
          <p:cNvPr id="1026" name="Object 2"/>
          <p:cNvGraphicFramePr>
            <a:graphicFrameLocks noChangeAspect="1"/>
          </p:cNvGraphicFramePr>
          <p:nvPr/>
        </p:nvGraphicFramePr>
        <p:xfrm>
          <a:off x="4286248" y="3500438"/>
          <a:ext cx="1285884" cy="1084878"/>
        </p:xfrm>
        <a:graphic>
          <a:graphicData uri="http://schemas.openxmlformats.org/presentationml/2006/ole">
            <p:oleObj spid="_x0000_s1026" name="Equation" r:id="rId3" imgW="495000" imgH="444240" progId="Equation.3">
              <p:embed/>
            </p:oleObj>
          </a:graphicData>
        </a:graphic>
      </p:graphicFrame>
      <p:graphicFrame>
        <p:nvGraphicFramePr>
          <p:cNvPr id="1027" name="Object 3"/>
          <p:cNvGraphicFramePr>
            <a:graphicFrameLocks noChangeAspect="1"/>
          </p:cNvGraphicFramePr>
          <p:nvPr/>
        </p:nvGraphicFramePr>
        <p:xfrm>
          <a:off x="2714612" y="5357826"/>
          <a:ext cx="5042676" cy="714380"/>
        </p:xfrm>
        <a:graphic>
          <a:graphicData uri="http://schemas.openxmlformats.org/presentationml/2006/ole">
            <p:oleObj spid="_x0000_s1027" r:id="rId4" imgW="2108200" imgH="393700"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Effect transition="in" filter="fade">
                                      <p:cBhvr>
                                        <p:cTn id="12" dur="2000"/>
                                        <p:tgtEl>
                                          <p:spTgt spid="1024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43">
                                            <p:txEl>
                                              <p:pRg st="1" end="1"/>
                                            </p:txEl>
                                          </p:spTgt>
                                        </p:tgtEl>
                                        <p:attrNameLst>
                                          <p:attrName>style.visibility</p:attrName>
                                        </p:attrNameLst>
                                      </p:cBhvr>
                                      <p:to>
                                        <p:strVal val="visible"/>
                                      </p:to>
                                    </p:set>
                                    <p:animEffect transition="in" filter="fade">
                                      <p:cBhvr>
                                        <p:cTn id="17" dur="2000"/>
                                        <p:tgtEl>
                                          <p:spTgt spid="1024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43">
                                            <p:txEl>
                                              <p:pRg st="2" end="2"/>
                                            </p:txEl>
                                          </p:spTgt>
                                        </p:tgtEl>
                                        <p:attrNameLst>
                                          <p:attrName>style.visibility</p:attrName>
                                        </p:attrNameLst>
                                      </p:cBhvr>
                                      <p:to>
                                        <p:strVal val="visible"/>
                                      </p:to>
                                    </p:set>
                                    <p:animEffect transition="in" filter="fade">
                                      <p:cBhvr>
                                        <p:cTn id="22" dur="2000"/>
                                        <p:tgtEl>
                                          <p:spTgt spid="1024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243">
                                            <p:txEl>
                                              <p:pRg st="5" end="5"/>
                                            </p:txEl>
                                          </p:spTgt>
                                        </p:tgtEl>
                                        <p:attrNameLst>
                                          <p:attrName>style.visibility</p:attrName>
                                        </p:attrNameLst>
                                      </p:cBhvr>
                                      <p:to>
                                        <p:strVal val="visible"/>
                                      </p:to>
                                    </p:set>
                                    <p:animEffect transition="in" filter="fade">
                                      <p:cBhvr>
                                        <p:cTn id="27" dur="2000"/>
                                        <p:tgtEl>
                                          <p:spTgt spid="1024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71414"/>
            <a:ext cx="8229600" cy="725470"/>
          </a:xfrm>
        </p:spPr>
        <p:txBody>
          <a:bodyPr>
            <a:normAutofit/>
          </a:bodyPr>
          <a:lstStyle/>
          <a:p>
            <a:r>
              <a:rPr lang="en-GB" sz="3600" b="1" dirty="0" smtClean="0"/>
              <a:t>Example of  Interest Arbitrage</a:t>
            </a:r>
            <a:endParaRPr lang="en-IN" sz="3600" dirty="0" smtClean="0"/>
          </a:p>
        </p:txBody>
      </p:sp>
      <p:sp>
        <p:nvSpPr>
          <p:cNvPr id="10243" name="Rectangle 3"/>
          <p:cNvSpPr>
            <a:spLocks noGrp="1" noChangeArrowheads="1"/>
          </p:cNvSpPr>
          <p:nvPr>
            <p:ph idx="1"/>
          </p:nvPr>
        </p:nvSpPr>
        <p:spPr>
          <a:xfrm>
            <a:off x="457200" y="714356"/>
            <a:ext cx="8229600" cy="5500726"/>
          </a:xfrm>
        </p:spPr>
        <p:txBody>
          <a:bodyPr>
            <a:noAutofit/>
          </a:bodyPr>
          <a:lstStyle/>
          <a:p>
            <a:pPr algn="just"/>
            <a:r>
              <a:rPr lang="en-GB" sz="2800" dirty="0" smtClean="0"/>
              <a:t>If spot rate is higher than the forward rate, it is called forward discount. Suppose the spot rate is         per pound and the forward rate is        per pound, the forward discount on the pound is </a:t>
            </a:r>
          </a:p>
          <a:p>
            <a:pPr algn="just"/>
            <a:endParaRPr lang="en-GB" sz="2800" dirty="0" smtClean="0"/>
          </a:p>
          <a:p>
            <a:pPr algn="just"/>
            <a:endParaRPr lang="en-GB" sz="2800" dirty="0" smtClean="0"/>
          </a:p>
          <a:p>
            <a:pPr algn="just"/>
            <a:endParaRPr lang="en-GB" sz="2800" dirty="0" smtClean="0"/>
          </a:p>
          <a:p>
            <a:pPr algn="just"/>
            <a:r>
              <a:rPr lang="en-GB" sz="2800" dirty="0" smtClean="0"/>
              <a:t>In this situation, the U.S. arbitrage will gain 1 % in interest and lose ¼ of 2 % for 3 months as forward discount on his investment in London.</a:t>
            </a:r>
            <a:endParaRPr lang="en-IN" sz="2800" dirty="0" smtClean="0"/>
          </a:p>
          <a:p>
            <a:pPr algn="just"/>
            <a:endParaRPr lang="en-IN" sz="2800" dirty="0"/>
          </a:p>
        </p:txBody>
      </p:sp>
      <p:sp>
        <p:nvSpPr>
          <p:cNvPr id="205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graphicFrame>
        <p:nvGraphicFramePr>
          <p:cNvPr id="2052" name="Object 4"/>
          <p:cNvGraphicFramePr>
            <a:graphicFrameLocks noChangeAspect="1"/>
          </p:cNvGraphicFramePr>
          <p:nvPr/>
        </p:nvGraphicFramePr>
        <p:xfrm>
          <a:off x="5523253" y="1714488"/>
          <a:ext cx="691821" cy="285752"/>
        </p:xfrm>
        <a:graphic>
          <a:graphicData uri="http://schemas.openxmlformats.org/presentationml/2006/ole">
            <p:oleObj spid="_x0000_s2052" r:id="rId3" imgW="431425" imgH="177646" progId="">
              <p:embed/>
            </p:oleObj>
          </a:graphicData>
        </a:graphic>
      </p:graphicFrame>
      <p:sp>
        <p:nvSpPr>
          <p:cNvPr id="2055"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graphicFrame>
        <p:nvGraphicFramePr>
          <p:cNvPr id="2054" name="Object 6"/>
          <p:cNvGraphicFramePr>
            <a:graphicFrameLocks noChangeAspect="1"/>
          </p:cNvGraphicFramePr>
          <p:nvPr/>
        </p:nvGraphicFramePr>
        <p:xfrm>
          <a:off x="7166327" y="1285860"/>
          <a:ext cx="691821" cy="285752"/>
        </p:xfrm>
        <a:graphic>
          <a:graphicData uri="http://schemas.openxmlformats.org/presentationml/2006/ole">
            <p:oleObj spid="_x0000_s2054" r:id="rId4" imgW="431425" imgH="177646" progId="">
              <p:embed/>
            </p:oleObj>
          </a:graphicData>
        </a:graphic>
      </p:graphicFrame>
      <p:graphicFrame>
        <p:nvGraphicFramePr>
          <p:cNvPr id="2056" name="Object 8"/>
          <p:cNvGraphicFramePr>
            <a:graphicFrameLocks noChangeAspect="1"/>
          </p:cNvGraphicFramePr>
          <p:nvPr/>
        </p:nvGraphicFramePr>
        <p:xfrm>
          <a:off x="2714612" y="2786058"/>
          <a:ext cx="4640536" cy="785818"/>
        </p:xfrm>
        <a:graphic>
          <a:graphicData uri="http://schemas.openxmlformats.org/presentationml/2006/ole">
            <p:oleObj spid="_x0000_s2056" r:id="rId5" imgW="2705100" imgH="457200"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Effect transition="in" filter="fade">
                                      <p:cBhvr>
                                        <p:cTn id="12" dur="2000"/>
                                        <p:tgtEl>
                                          <p:spTgt spid="1024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43">
                                            <p:txEl>
                                              <p:pRg st="4" end="4"/>
                                            </p:txEl>
                                          </p:spTgt>
                                        </p:tgtEl>
                                        <p:attrNameLst>
                                          <p:attrName>style.visibility</p:attrName>
                                        </p:attrNameLst>
                                      </p:cBhvr>
                                      <p:to>
                                        <p:strVal val="visible"/>
                                      </p:to>
                                    </p:set>
                                    <p:animEffect transition="in" filter="fade">
                                      <p:cBhvr>
                                        <p:cTn id="17" dur="2000"/>
                                        <p:tgtEl>
                                          <p:spTgt spid="102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r>
              <a:rPr lang="en-IN" b="1" dirty="0" smtClean="0">
                <a:latin typeface="Times New Roman" pitchFamily="18" charset="0"/>
                <a:cs typeface="Times New Roman" pitchFamily="18" charset="0"/>
              </a:rPr>
              <a:t>Functions of Foreign Exchange Markets</a:t>
            </a:r>
          </a:p>
        </p:txBody>
      </p:sp>
      <p:sp>
        <p:nvSpPr>
          <p:cNvPr id="8195" name="Rectangle 3"/>
          <p:cNvSpPr>
            <a:spLocks noGrp="1" noChangeArrowheads="1"/>
          </p:cNvSpPr>
          <p:nvPr>
            <p:ph idx="1"/>
          </p:nvPr>
        </p:nvSpPr>
        <p:spPr/>
        <p:txBody>
          <a:bodyPr>
            <a:normAutofit fontScale="92500" lnSpcReduction="20000"/>
          </a:bodyPr>
          <a:lstStyle/>
          <a:p>
            <a:pPr marL="363538" lvl="0" indent="-363538" algn="just" eaLnBrk="0" fontAlgn="base" hangingPunct="0">
              <a:lnSpc>
                <a:spcPct val="120000"/>
              </a:lnSpc>
              <a:spcBef>
                <a:spcPts val="0"/>
              </a:spcBef>
              <a:buFont typeface="+mj-lt"/>
              <a:buAutoNum type="arabicPeriod"/>
            </a:pPr>
            <a:r>
              <a:rPr lang="en-IN" sz="2800" b="1" dirty="0" smtClean="0">
                <a:latin typeface="Times New Roman" pitchFamily="18" charset="0"/>
                <a:cs typeface="Times New Roman" pitchFamily="18" charset="0"/>
              </a:rPr>
              <a:t>Transfer Function:</a:t>
            </a:r>
          </a:p>
          <a:p>
            <a:pPr marL="363538" lvl="0" indent="0" algn="just" eaLnBrk="0" fontAlgn="base" hangingPunct="0">
              <a:lnSpc>
                <a:spcPct val="120000"/>
              </a:lnSpc>
              <a:spcBef>
                <a:spcPts val="0"/>
              </a:spcBef>
              <a:buNone/>
            </a:pPr>
            <a:r>
              <a:rPr lang="en-IN" sz="2800" dirty="0" smtClean="0">
                <a:latin typeface="Times New Roman" pitchFamily="18" charset="0"/>
                <a:cs typeface="Times New Roman" pitchFamily="18" charset="0"/>
              </a:rPr>
              <a:t>The basic function of the foreign exchange market is to facilitate the conversion of one currency into another, i.e., to accomplish transfers of purchasing power between two countries. This transfer of purchasing power is effected through a variety of credit instruments, such as telegraphic transfers, bank draft and foreign bills.</a:t>
            </a:r>
          </a:p>
          <a:p>
            <a:pPr marL="363538" lvl="0" indent="0" algn="just" eaLnBrk="0" fontAlgn="base" hangingPunct="0">
              <a:lnSpc>
                <a:spcPct val="120000"/>
              </a:lnSpc>
              <a:spcBef>
                <a:spcPts val="0"/>
              </a:spcBef>
              <a:buNone/>
            </a:pPr>
            <a:r>
              <a:rPr lang="en-IN" sz="2800" dirty="0" smtClean="0">
                <a:latin typeface="Times New Roman" pitchFamily="18" charset="0"/>
                <a:cs typeface="Times New Roman" pitchFamily="18" charset="0"/>
              </a:rPr>
              <a:t>In performing the transfer function, the foreign exchange market carries out payments internationally by clearing debts in both directions simultaneously, analogous to domestic clearings.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2000"/>
                                        <p:tgtEl>
                                          <p:spTgt spid="819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Effect transition="in" filter="fade">
                                      <p:cBhvr>
                                        <p:cTn id="12" dur="2000"/>
                                        <p:tgtEl>
                                          <p:spTgt spid="819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195">
                                            <p:txEl>
                                              <p:pRg st="1" end="1"/>
                                            </p:txEl>
                                          </p:spTgt>
                                        </p:tgtEl>
                                        <p:attrNameLst>
                                          <p:attrName>style.visibility</p:attrName>
                                        </p:attrNameLst>
                                      </p:cBhvr>
                                      <p:to>
                                        <p:strVal val="visible"/>
                                      </p:to>
                                    </p:set>
                                    <p:animEffect transition="in" filter="fade">
                                      <p:cBhvr>
                                        <p:cTn id="17" dur="2000"/>
                                        <p:tgtEl>
                                          <p:spTgt spid="819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195">
                                            <p:txEl>
                                              <p:pRg st="2" end="2"/>
                                            </p:txEl>
                                          </p:spTgt>
                                        </p:tgtEl>
                                        <p:attrNameLst>
                                          <p:attrName>style.visibility</p:attrName>
                                        </p:attrNameLst>
                                      </p:cBhvr>
                                      <p:to>
                                        <p:strVal val="visible"/>
                                      </p:to>
                                    </p:set>
                                    <p:animEffect transition="in" filter="fade">
                                      <p:cBhvr>
                                        <p:cTn id="22" dur="2000"/>
                                        <p:tgtEl>
                                          <p:spTgt spid="81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r>
              <a:rPr lang="en-IN" b="1" dirty="0" smtClean="0">
                <a:latin typeface="Times New Roman" pitchFamily="18" charset="0"/>
                <a:cs typeface="Times New Roman" pitchFamily="18" charset="0"/>
              </a:rPr>
              <a:t>Functions of Foreign Exchange Markets</a:t>
            </a:r>
          </a:p>
        </p:txBody>
      </p:sp>
      <p:sp>
        <p:nvSpPr>
          <p:cNvPr id="8195" name="Rectangle 3"/>
          <p:cNvSpPr>
            <a:spLocks noGrp="1" noChangeArrowheads="1"/>
          </p:cNvSpPr>
          <p:nvPr>
            <p:ph idx="1"/>
          </p:nvPr>
        </p:nvSpPr>
        <p:spPr/>
        <p:txBody>
          <a:bodyPr>
            <a:normAutofit/>
          </a:bodyPr>
          <a:lstStyle/>
          <a:p>
            <a:pPr marL="514350" lvl="0" indent="-514350" algn="just" eaLnBrk="0" fontAlgn="base" hangingPunct="0">
              <a:lnSpc>
                <a:spcPct val="110000"/>
              </a:lnSpc>
              <a:spcBef>
                <a:spcPts val="0"/>
              </a:spcBef>
              <a:buFont typeface="+mj-lt"/>
              <a:buAutoNum type="arabicPeriod" startAt="2"/>
            </a:pPr>
            <a:r>
              <a:rPr lang="en-IN" sz="2800" b="1" dirty="0" smtClean="0">
                <a:latin typeface="Times New Roman" pitchFamily="18" charset="0"/>
                <a:cs typeface="Times New Roman" pitchFamily="18" charset="0"/>
              </a:rPr>
              <a:t>Credit Function:</a:t>
            </a:r>
          </a:p>
          <a:p>
            <a:pPr marL="363538" lvl="0" indent="-363538" algn="just" eaLnBrk="0" fontAlgn="base" hangingPunct="0">
              <a:lnSpc>
                <a:spcPct val="110000"/>
              </a:lnSpc>
              <a:spcBef>
                <a:spcPts val="0"/>
              </a:spcBef>
              <a:buNone/>
            </a:pPr>
            <a:r>
              <a:rPr lang="en-IN" sz="2800" b="1" dirty="0" smtClean="0">
                <a:latin typeface="Times New Roman" pitchFamily="18" charset="0"/>
                <a:cs typeface="Times New Roman" pitchFamily="18" charset="0"/>
              </a:rPr>
              <a:t>	</a:t>
            </a:r>
            <a:r>
              <a:rPr lang="en-IN" sz="2800" dirty="0" smtClean="0">
                <a:latin typeface="Times New Roman" pitchFamily="18" charset="0"/>
                <a:cs typeface="Times New Roman" pitchFamily="18" charset="0"/>
              </a:rPr>
              <a:t>Another function of the foreign exchange market is to provide credit, both national and international, to promote foreign trade. Obviously, when foreign bills of exchange are used in international payments, a credit for about 3 months, till their maturity, is required.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2000"/>
                                        <p:tgtEl>
                                          <p:spTgt spid="819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Effect transition="in" filter="fade">
                                      <p:cBhvr>
                                        <p:cTn id="12" dur="2000"/>
                                        <p:tgtEl>
                                          <p:spTgt spid="819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195">
                                            <p:txEl>
                                              <p:pRg st="1" end="1"/>
                                            </p:txEl>
                                          </p:spTgt>
                                        </p:tgtEl>
                                        <p:attrNameLst>
                                          <p:attrName>style.visibility</p:attrName>
                                        </p:attrNameLst>
                                      </p:cBhvr>
                                      <p:to>
                                        <p:strVal val="visible"/>
                                      </p:to>
                                    </p:set>
                                    <p:animEffect transition="in" filter="fade">
                                      <p:cBhvr>
                                        <p:cTn id="17" dur="2000"/>
                                        <p:tgtEl>
                                          <p:spTgt spid="81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74638"/>
            <a:ext cx="8229600" cy="1011222"/>
          </a:xfrm>
        </p:spPr>
        <p:txBody>
          <a:bodyPr>
            <a:normAutofit fontScale="90000"/>
          </a:bodyPr>
          <a:lstStyle/>
          <a:p>
            <a:r>
              <a:rPr lang="en-IN" b="1" dirty="0" smtClean="0">
                <a:latin typeface="Times New Roman" pitchFamily="18" charset="0"/>
                <a:cs typeface="Times New Roman" pitchFamily="18" charset="0"/>
              </a:rPr>
              <a:t>Functions of Foreign Exchange Markets</a:t>
            </a:r>
          </a:p>
        </p:txBody>
      </p:sp>
      <p:sp>
        <p:nvSpPr>
          <p:cNvPr id="8195" name="Rectangle 3"/>
          <p:cNvSpPr>
            <a:spLocks noGrp="1" noChangeArrowheads="1"/>
          </p:cNvSpPr>
          <p:nvPr>
            <p:ph idx="1"/>
          </p:nvPr>
        </p:nvSpPr>
        <p:spPr>
          <a:xfrm>
            <a:off x="457200" y="1500174"/>
            <a:ext cx="8229600" cy="4625989"/>
          </a:xfrm>
        </p:spPr>
        <p:txBody>
          <a:bodyPr>
            <a:normAutofit fontScale="92500" lnSpcReduction="10000"/>
          </a:bodyPr>
          <a:lstStyle/>
          <a:p>
            <a:pPr marL="514350" lvl="0" indent="-514350" algn="just" eaLnBrk="0" fontAlgn="base" hangingPunct="0">
              <a:lnSpc>
                <a:spcPct val="110000"/>
              </a:lnSpc>
              <a:spcBef>
                <a:spcPts val="0"/>
              </a:spcBef>
              <a:buFont typeface="+mj-lt"/>
              <a:buAutoNum type="arabicPeriod" startAt="3"/>
            </a:pPr>
            <a:r>
              <a:rPr lang="en-IN" sz="2800" b="1" dirty="0" smtClean="0">
                <a:latin typeface="Times New Roman" pitchFamily="18" charset="0"/>
                <a:cs typeface="Times New Roman" pitchFamily="18" charset="0"/>
              </a:rPr>
              <a:t>Hedging Function:</a:t>
            </a:r>
          </a:p>
          <a:p>
            <a:pPr marL="514350" lvl="0" indent="-514350" algn="just" eaLnBrk="0" fontAlgn="base" hangingPunct="0">
              <a:lnSpc>
                <a:spcPct val="110000"/>
              </a:lnSpc>
              <a:spcBef>
                <a:spcPts val="0"/>
              </a:spcBef>
              <a:buNone/>
            </a:pPr>
            <a:r>
              <a:rPr lang="en-IN" sz="2800" b="1" dirty="0" smtClean="0">
                <a:latin typeface="Times New Roman" pitchFamily="18" charset="0"/>
                <a:cs typeface="Times New Roman" pitchFamily="18" charset="0"/>
              </a:rPr>
              <a:t>	</a:t>
            </a:r>
            <a:r>
              <a:rPr lang="en-IN" sz="2800" dirty="0" smtClean="0">
                <a:latin typeface="Times New Roman" pitchFamily="18" charset="0"/>
                <a:cs typeface="Times New Roman" pitchFamily="18" charset="0"/>
              </a:rPr>
              <a:t>A third function of the foreign exchange market is to hedge foreign exchange risks. Hedging means the avoidance of a foreign exchange risk. In a free exchange market when exchange rate, </a:t>
            </a:r>
            <a:r>
              <a:rPr lang="en-IN" sz="2800" dirty="0" err="1" smtClean="0">
                <a:latin typeface="Times New Roman" pitchFamily="18" charset="0"/>
                <a:cs typeface="Times New Roman" pitchFamily="18" charset="0"/>
              </a:rPr>
              <a:t>i</a:t>
            </a:r>
            <a:r>
              <a:rPr lang="en-IN" sz="2800" dirty="0" smtClean="0">
                <a:latin typeface="Times New Roman" pitchFamily="18" charset="0"/>
                <a:cs typeface="Times New Roman" pitchFamily="18" charset="0"/>
              </a:rPr>
              <a:t>. e., the price of one currency in terms of another currency, change, there may be a gain or loss to the party concerned. Under this condition, a person or a firm undertakes a great exchange risk if there are huge amounts of net claims or net liabilities which are to be met in foreign money.</a:t>
            </a:r>
          </a:p>
          <a:p>
            <a:pPr marL="514350" lvl="0" indent="-514350" algn="just" eaLnBrk="0" fontAlgn="base" hangingPunct="0">
              <a:lnSpc>
                <a:spcPct val="110000"/>
              </a:lnSpc>
              <a:spcBef>
                <a:spcPts val="0"/>
              </a:spcBef>
              <a:buNone/>
            </a:pPr>
            <a:r>
              <a:rPr lang="en-IN" sz="2800" dirty="0" smtClean="0">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2000"/>
                                        <p:tgtEl>
                                          <p:spTgt spid="819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Effect transition="in" filter="fade">
                                      <p:cBhvr>
                                        <p:cTn id="12" dur="2000"/>
                                        <p:tgtEl>
                                          <p:spTgt spid="819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195">
                                            <p:txEl>
                                              <p:pRg st="1" end="1"/>
                                            </p:txEl>
                                          </p:spTgt>
                                        </p:tgtEl>
                                        <p:attrNameLst>
                                          <p:attrName>style.visibility</p:attrName>
                                        </p:attrNameLst>
                                      </p:cBhvr>
                                      <p:to>
                                        <p:strVal val="visible"/>
                                      </p:to>
                                    </p:set>
                                    <p:animEffect transition="in" filter="fade">
                                      <p:cBhvr>
                                        <p:cTn id="17" dur="2000"/>
                                        <p:tgtEl>
                                          <p:spTgt spid="819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195">
                                            <p:txEl>
                                              <p:pRg st="2" end="2"/>
                                            </p:txEl>
                                          </p:spTgt>
                                        </p:tgtEl>
                                        <p:attrNameLst>
                                          <p:attrName>style.visibility</p:attrName>
                                        </p:attrNameLst>
                                      </p:cBhvr>
                                      <p:to>
                                        <p:strVal val="visible"/>
                                      </p:to>
                                    </p:set>
                                    <p:animEffect transition="in" filter="fade">
                                      <p:cBhvr>
                                        <p:cTn id="22" dur="2000"/>
                                        <p:tgtEl>
                                          <p:spTgt spid="81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71414"/>
            <a:ext cx="8229600" cy="1082660"/>
          </a:xfrm>
        </p:spPr>
        <p:txBody>
          <a:bodyPr>
            <a:normAutofit fontScale="90000"/>
          </a:bodyPr>
          <a:lstStyle/>
          <a:p>
            <a:r>
              <a:rPr lang="en-IN" b="1" dirty="0" smtClean="0">
                <a:latin typeface="Times New Roman" pitchFamily="18" charset="0"/>
                <a:cs typeface="Times New Roman" pitchFamily="18" charset="0"/>
              </a:rPr>
              <a:t>Functions of Foreign Exchange Markets</a:t>
            </a:r>
          </a:p>
        </p:txBody>
      </p:sp>
      <p:sp>
        <p:nvSpPr>
          <p:cNvPr id="8195" name="Rectangle 3"/>
          <p:cNvSpPr>
            <a:spLocks noGrp="1" noChangeArrowheads="1"/>
          </p:cNvSpPr>
          <p:nvPr>
            <p:ph idx="1"/>
          </p:nvPr>
        </p:nvSpPr>
        <p:spPr>
          <a:xfrm>
            <a:off x="457200" y="1142984"/>
            <a:ext cx="8229600" cy="5715016"/>
          </a:xfrm>
        </p:spPr>
        <p:txBody>
          <a:bodyPr>
            <a:noAutofit/>
          </a:bodyPr>
          <a:lstStyle/>
          <a:p>
            <a:pPr marL="0" lvl="0" indent="0" algn="just" eaLnBrk="0" fontAlgn="base" hangingPunct="0">
              <a:spcBef>
                <a:spcPts val="0"/>
              </a:spcBef>
              <a:buNone/>
            </a:pPr>
            <a:r>
              <a:rPr lang="en-IN" sz="2500" dirty="0" smtClean="0">
                <a:latin typeface="Times New Roman" pitchFamily="18" charset="0"/>
                <a:cs typeface="Times New Roman" pitchFamily="18" charset="0"/>
              </a:rPr>
              <a:t>Exchange risk as such should be avoided or reduced. For this the exchange market provides facilities for hedging anticipated or actual claims or liabilities through forward contracts in exchange. A forward contract which is normally for three months is a contract to buy or sell foreign exchange against another currency at some fixed date in the future at a price agreed upon now.</a:t>
            </a:r>
          </a:p>
          <a:p>
            <a:pPr marL="0" lvl="0" indent="0" algn="just" eaLnBrk="0" fontAlgn="base" hangingPunct="0">
              <a:spcBef>
                <a:spcPts val="0"/>
              </a:spcBef>
              <a:buNone/>
            </a:pPr>
            <a:r>
              <a:rPr lang="en-IN" sz="2500" dirty="0" smtClean="0">
                <a:latin typeface="Times New Roman" pitchFamily="18" charset="0"/>
                <a:cs typeface="Times New Roman" pitchFamily="18" charset="0"/>
              </a:rPr>
              <a:t>No money passes at the time of the contract. But the contract makes it possible to ignore any likely changes in exchange rate. The existence of a forward market thus makes it possible to hedge an exchange position.</a:t>
            </a:r>
          </a:p>
          <a:p>
            <a:pPr marL="0" lvl="0" indent="0" algn="just" eaLnBrk="0" fontAlgn="base" hangingPunct="0">
              <a:spcBef>
                <a:spcPts val="0"/>
              </a:spcBef>
              <a:buNone/>
            </a:pPr>
            <a:r>
              <a:rPr lang="en-IN" sz="2500" dirty="0" smtClean="0">
                <a:latin typeface="Times New Roman" pitchFamily="18" charset="0"/>
                <a:cs typeface="Times New Roman" pitchFamily="18" charset="0"/>
              </a:rPr>
              <a:t>Foreign bills of exchange, telegraphic transfer, bank draft, letter of credit, etc., are the important foreign exchange instruments used in the foreign exchange market to carry out its functions.</a:t>
            </a:r>
          </a:p>
          <a:p>
            <a:pPr marL="0" lvl="0" indent="0" algn="just" eaLnBrk="0" fontAlgn="base" hangingPunct="0">
              <a:spcBef>
                <a:spcPts val="0"/>
              </a:spcBef>
              <a:buNone/>
            </a:pPr>
            <a:r>
              <a:rPr lang="en-IN" sz="2500" dirty="0" smtClean="0">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2000"/>
                                        <p:tgtEl>
                                          <p:spTgt spid="819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Effect transition="in" filter="fade">
                                      <p:cBhvr>
                                        <p:cTn id="12" dur="2000"/>
                                        <p:tgtEl>
                                          <p:spTgt spid="819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195">
                                            <p:txEl>
                                              <p:pRg st="1" end="1"/>
                                            </p:txEl>
                                          </p:spTgt>
                                        </p:tgtEl>
                                        <p:attrNameLst>
                                          <p:attrName>style.visibility</p:attrName>
                                        </p:attrNameLst>
                                      </p:cBhvr>
                                      <p:to>
                                        <p:strVal val="visible"/>
                                      </p:to>
                                    </p:set>
                                    <p:animEffect transition="in" filter="fade">
                                      <p:cBhvr>
                                        <p:cTn id="17" dur="2000"/>
                                        <p:tgtEl>
                                          <p:spTgt spid="819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195">
                                            <p:txEl>
                                              <p:pRg st="2" end="2"/>
                                            </p:txEl>
                                          </p:spTgt>
                                        </p:tgtEl>
                                        <p:attrNameLst>
                                          <p:attrName>style.visibility</p:attrName>
                                        </p:attrNameLst>
                                      </p:cBhvr>
                                      <p:to>
                                        <p:strVal val="visible"/>
                                      </p:to>
                                    </p:set>
                                    <p:animEffect transition="in" filter="fade">
                                      <p:cBhvr>
                                        <p:cTn id="22" dur="2000"/>
                                        <p:tgtEl>
                                          <p:spTgt spid="819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195">
                                            <p:txEl>
                                              <p:pRg st="3" end="3"/>
                                            </p:txEl>
                                          </p:spTgt>
                                        </p:tgtEl>
                                        <p:attrNameLst>
                                          <p:attrName>style.visibility</p:attrName>
                                        </p:attrNameLst>
                                      </p:cBhvr>
                                      <p:to>
                                        <p:strVal val="visible"/>
                                      </p:to>
                                    </p:set>
                                    <p:animEffect transition="in" filter="fade">
                                      <p:cBhvr>
                                        <p:cTn id="27" dur="2000"/>
                                        <p:tgtEl>
                                          <p:spTgt spid="81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71414"/>
            <a:ext cx="8229600" cy="1082660"/>
          </a:xfrm>
        </p:spPr>
        <p:txBody>
          <a:bodyPr>
            <a:normAutofit fontScale="90000"/>
          </a:bodyPr>
          <a:lstStyle/>
          <a:p>
            <a:r>
              <a:rPr lang="en-IN" b="1" dirty="0" smtClean="0">
                <a:latin typeface="Times New Roman" pitchFamily="18" charset="0"/>
                <a:cs typeface="Times New Roman" pitchFamily="18" charset="0"/>
              </a:rPr>
              <a:t/>
            </a:r>
            <a:br>
              <a:rPr lang="en-IN" b="1" dirty="0" smtClean="0">
                <a:latin typeface="Times New Roman" pitchFamily="18" charset="0"/>
                <a:cs typeface="Times New Roman" pitchFamily="18" charset="0"/>
              </a:rPr>
            </a:br>
            <a:r>
              <a:rPr lang="en-IN" b="1" dirty="0" smtClean="0">
                <a:latin typeface="Times New Roman" pitchFamily="18" charset="0"/>
                <a:cs typeface="Times New Roman" pitchFamily="18" charset="0"/>
              </a:rPr>
              <a:t>Foreign Exchange Market Participants (Dealers)</a:t>
            </a:r>
            <a:br>
              <a:rPr lang="en-IN" b="1" dirty="0" smtClean="0">
                <a:latin typeface="Times New Roman" pitchFamily="18" charset="0"/>
                <a:cs typeface="Times New Roman" pitchFamily="18" charset="0"/>
              </a:rPr>
            </a:br>
            <a:r>
              <a:rPr lang="en-IN" b="1" dirty="0" smtClean="0">
                <a:latin typeface="Times New Roman" pitchFamily="18" charset="0"/>
                <a:cs typeface="Times New Roman" pitchFamily="18" charset="0"/>
              </a:rPr>
              <a:t> </a:t>
            </a:r>
          </a:p>
        </p:txBody>
      </p:sp>
      <p:sp>
        <p:nvSpPr>
          <p:cNvPr id="8195" name="Rectangle 3"/>
          <p:cNvSpPr>
            <a:spLocks noGrp="1" noChangeArrowheads="1"/>
          </p:cNvSpPr>
          <p:nvPr>
            <p:ph idx="1"/>
          </p:nvPr>
        </p:nvSpPr>
        <p:spPr>
          <a:xfrm>
            <a:off x="457200" y="1214422"/>
            <a:ext cx="8229600" cy="5429288"/>
          </a:xfrm>
        </p:spPr>
        <p:txBody>
          <a:bodyPr>
            <a:noAutofit/>
          </a:bodyPr>
          <a:lstStyle/>
          <a:p>
            <a:pPr marL="457200" lvl="0" indent="-457200" algn="just" eaLnBrk="0" fontAlgn="base" hangingPunct="0">
              <a:spcBef>
                <a:spcPts val="0"/>
              </a:spcBef>
              <a:buFont typeface="+mj-lt"/>
              <a:buAutoNum type="arabicPeriod"/>
            </a:pPr>
            <a:r>
              <a:rPr lang="en-IN" sz="2500" b="1" dirty="0" smtClean="0">
                <a:latin typeface="Times New Roman" pitchFamily="18" charset="0"/>
                <a:cs typeface="Times New Roman" pitchFamily="18" charset="0"/>
              </a:rPr>
              <a:t>Bank clients (individuals, firms, non-banking financial institutions): </a:t>
            </a:r>
            <a:r>
              <a:rPr lang="en-IN" sz="2500" dirty="0" smtClean="0">
                <a:latin typeface="Times New Roman" pitchFamily="18" charset="0"/>
                <a:cs typeface="Times New Roman" pitchFamily="18" charset="0"/>
              </a:rPr>
              <a:t>All those groups of legal and physical persons that need foreign currency in doing their commercial or investment business.</a:t>
            </a:r>
          </a:p>
          <a:p>
            <a:pPr marL="457200" lvl="0" indent="-457200" algn="just" eaLnBrk="0" fontAlgn="base" hangingPunct="0">
              <a:spcBef>
                <a:spcPts val="0"/>
              </a:spcBef>
              <a:buFont typeface="+mj-lt"/>
              <a:buAutoNum type="arabicPeriod"/>
            </a:pPr>
            <a:r>
              <a:rPr lang="en-IN" sz="2500" b="1" dirty="0" smtClean="0">
                <a:latin typeface="Times New Roman" pitchFamily="18" charset="0"/>
                <a:cs typeface="Times New Roman" pitchFamily="18" charset="0"/>
              </a:rPr>
              <a:t>Commercial banks: </a:t>
            </a:r>
            <a:r>
              <a:rPr lang="en-IN" sz="2500" dirty="0" smtClean="0">
                <a:latin typeface="Times New Roman" pitchFamily="18" charset="0"/>
                <a:cs typeface="Times New Roman" pitchFamily="18" charset="0"/>
              </a:rPr>
              <a:t>The most important group of foreign exchange market participants they buy and sell foreign currencies for their clients and trade for themselves.</a:t>
            </a:r>
          </a:p>
          <a:p>
            <a:pPr marL="457200" lvl="0" indent="-457200" algn="just" eaLnBrk="0" fontAlgn="base" hangingPunct="0">
              <a:spcBef>
                <a:spcPts val="0"/>
              </a:spcBef>
              <a:buFont typeface="+mj-lt"/>
              <a:buAutoNum type="arabicPeriod"/>
            </a:pPr>
            <a:r>
              <a:rPr lang="en-IN" sz="2500" b="1" dirty="0" smtClean="0">
                <a:latin typeface="Times New Roman" pitchFamily="18" charset="0"/>
                <a:cs typeface="Times New Roman" pitchFamily="18" charset="0"/>
              </a:rPr>
              <a:t>Brokers:</a:t>
            </a:r>
            <a:r>
              <a:rPr lang="en-IN" sz="2500" dirty="0" smtClean="0">
                <a:latin typeface="Times New Roman" pitchFamily="18" charset="0"/>
                <a:cs typeface="Times New Roman" pitchFamily="18" charset="0"/>
              </a:rPr>
              <a:t> Agents that connects dealers interested in buying and selling foreign exchange, but does not become an active client in the transaction they provide their client, the bank, with the information about the exchange rates at which banks are willing to buy or sell a particular currency.</a:t>
            </a:r>
          </a:p>
          <a:p>
            <a:pPr marL="457200" lvl="0" indent="-457200" algn="just" eaLnBrk="0" fontAlgn="base" hangingPunct="0">
              <a:spcBef>
                <a:spcPts val="0"/>
              </a:spcBef>
              <a:buFont typeface="+mj-lt"/>
              <a:buAutoNum type="arabicPeriod"/>
            </a:pPr>
            <a:endParaRPr lang="en-IN" sz="25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2000"/>
                                        <p:tgtEl>
                                          <p:spTgt spid="819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Effect transition="in" filter="fade">
                                      <p:cBhvr>
                                        <p:cTn id="12" dur="2000"/>
                                        <p:tgtEl>
                                          <p:spTgt spid="819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195">
                                            <p:txEl>
                                              <p:pRg st="1" end="1"/>
                                            </p:txEl>
                                          </p:spTgt>
                                        </p:tgtEl>
                                        <p:attrNameLst>
                                          <p:attrName>style.visibility</p:attrName>
                                        </p:attrNameLst>
                                      </p:cBhvr>
                                      <p:to>
                                        <p:strVal val="visible"/>
                                      </p:to>
                                    </p:set>
                                    <p:animEffect transition="in" filter="fade">
                                      <p:cBhvr>
                                        <p:cTn id="17" dur="2000"/>
                                        <p:tgtEl>
                                          <p:spTgt spid="819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195">
                                            <p:txEl>
                                              <p:pRg st="2" end="2"/>
                                            </p:txEl>
                                          </p:spTgt>
                                        </p:tgtEl>
                                        <p:attrNameLst>
                                          <p:attrName>style.visibility</p:attrName>
                                        </p:attrNameLst>
                                      </p:cBhvr>
                                      <p:to>
                                        <p:strVal val="visible"/>
                                      </p:to>
                                    </p:set>
                                    <p:animEffect transition="in" filter="fade">
                                      <p:cBhvr>
                                        <p:cTn id="22" dur="2000"/>
                                        <p:tgtEl>
                                          <p:spTgt spid="81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71414"/>
            <a:ext cx="8229600" cy="1082660"/>
          </a:xfrm>
        </p:spPr>
        <p:txBody>
          <a:bodyPr>
            <a:normAutofit fontScale="90000"/>
          </a:bodyPr>
          <a:lstStyle/>
          <a:p>
            <a:r>
              <a:rPr lang="en-IN" b="1" dirty="0" smtClean="0">
                <a:latin typeface="Times New Roman" pitchFamily="18" charset="0"/>
                <a:cs typeface="Times New Roman" pitchFamily="18" charset="0"/>
              </a:rPr>
              <a:t/>
            </a:r>
            <a:br>
              <a:rPr lang="en-IN" b="1" dirty="0" smtClean="0">
                <a:latin typeface="Times New Roman" pitchFamily="18" charset="0"/>
                <a:cs typeface="Times New Roman" pitchFamily="18" charset="0"/>
              </a:rPr>
            </a:br>
            <a:r>
              <a:rPr lang="en-IN" b="1" dirty="0" smtClean="0">
                <a:latin typeface="Times New Roman" pitchFamily="18" charset="0"/>
                <a:cs typeface="Times New Roman" pitchFamily="18" charset="0"/>
              </a:rPr>
              <a:t>Foreign Exchange Market Participants (Dealers)</a:t>
            </a:r>
            <a:br>
              <a:rPr lang="en-IN" b="1" dirty="0" smtClean="0">
                <a:latin typeface="Times New Roman" pitchFamily="18" charset="0"/>
                <a:cs typeface="Times New Roman" pitchFamily="18" charset="0"/>
              </a:rPr>
            </a:br>
            <a:r>
              <a:rPr lang="en-IN" b="1" dirty="0" smtClean="0">
                <a:latin typeface="Times New Roman" pitchFamily="18" charset="0"/>
                <a:cs typeface="Times New Roman" pitchFamily="18" charset="0"/>
              </a:rPr>
              <a:t> </a:t>
            </a:r>
          </a:p>
        </p:txBody>
      </p:sp>
      <p:sp>
        <p:nvSpPr>
          <p:cNvPr id="8195" name="Rectangle 3"/>
          <p:cNvSpPr>
            <a:spLocks noGrp="1" noChangeArrowheads="1"/>
          </p:cNvSpPr>
          <p:nvPr>
            <p:ph idx="1"/>
          </p:nvPr>
        </p:nvSpPr>
        <p:spPr>
          <a:xfrm>
            <a:off x="457200" y="1214422"/>
            <a:ext cx="8229600" cy="5429288"/>
          </a:xfrm>
        </p:spPr>
        <p:txBody>
          <a:bodyPr>
            <a:noAutofit/>
          </a:bodyPr>
          <a:lstStyle/>
          <a:p>
            <a:pPr marL="457200" lvl="0" indent="-457200" algn="just" eaLnBrk="0" fontAlgn="base" hangingPunct="0">
              <a:spcBef>
                <a:spcPts val="0"/>
              </a:spcBef>
              <a:buFont typeface="+mj-lt"/>
              <a:buAutoNum type="arabicPeriod" startAt="4"/>
            </a:pPr>
            <a:r>
              <a:rPr lang="en-IN" sz="2500" b="1" dirty="0" smtClean="0">
                <a:latin typeface="Times New Roman" pitchFamily="18" charset="0"/>
                <a:cs typeface="Times New Roman" pitchFamily="18" charset="0"/>
              </a:rPr>
              <a:t>Central banks: </a:t>
            </a:r>
            <a:r>
              <a:rPr lang="en-IN" sz="2500" dirty="0" smtClean="0">
                <a:latin typeface="Times New Roman" pitchFamily="18" charset="0"/>
                <a:cs typeface="Times New Roman" pitchFamily="18" charset="0"/>
              </a:rPr>
              <a:t>Foreign exchange market interventions are meant to influence the exchange rate of the domestic currency in a way that is beneficial for the domestic economy and, consequently, for the country it does not necessarily have a profit, it can also have a loss.</a:t>
            </a:r>
          </a:p>
          <a:p>
            <a:pPr marL="457200" lvl="0" indent="-457200" algn="just" eaLnBrk="0" fontAlgn="base" hangingPunct="0">
              <a:spcBef>
                <a:spcPts val="0"/>
              </a:spcBef>
              <a:buFont typeface="+mj-lt"/>
              <a:buAutoNum type="arabicPeriod" startAt="4"/>
            </a:pPr>
            <a:r>
              <a:rPr lang="en-IN" sz="2500" b="1" dirty="0" smtClean="0">
                <a:latin typeface="Times New Roman" pitchFamily="18" charset="0"/>
                <a:cs typeface="Times New Roman" pitchFamily="18" charset="0"/>
              </a:rPr>
              <a:t>Arbitragers: </a:t>
            </a:r>
            <a:r>
              <a:rPr lang="en-IN" sz="2500" dirty="0" smtClean="0">
                <a:latin typeface="Times New Roman" pitchFamily="18" charset="0"/>
                <a:cs typeface="Times New Roman" pitchFamily="18" charset="0"/>
              </a:rPr>
              <a:t>They want to earn a profit without taking any kind of risk (usually commercial banks): try to profit from simultaneous exchange rate differences in different market making use of the interest rate differences that exist in national financial markets of two countries along with transactions on spot and forward foreign exchange market at the same time (covered interest parity).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2000"/>
                                        <p:tgtEl>
                                          <p:spTgt spid="819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Effect transition="in" filter="fade">
                                      <p:cBhvr>
                                        <p:cTn id="12" dur="2000"/>
                                        <p:tgtEl>
                                          <p:spTgt spid="819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195">
                                            <p:txEl>
                                              <p:pRg st="1" end="1"/>
                                            </p:txEl>
                                          </p:spTgt>
                                        </p:tgtEl>
                                        <p:attrNameLst>
                                          <p:attrName>style.visibility</p:attrName>
                                        </p:attrNameLst>
                                      </p:cBhvr>
                                      <p:to>
                                        <p:strVal val="visible"/>
                                      </p:to>
                                    </p:set>
                                    <p:animEffect transition="in" filter="fade">
                                      <p:cBhvr>
                                        <p:cTn id="17" dur="2000"/>
                                        <p:tgtEl>
                                          <p:spTgt spid="81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1687</TotalTime>
  <Words>2500</Words>
  <Application>Microsoft Office PowerPoint</Application>
  <PresentationFormat>On-screen Show (4:3)</PresentationFormat>
  <Paragraphs>170</Paragraphs>
  <Slides>35</Slides>
  <Notes>0</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35</vt:i4>
      </vt:variant>
    </vt:vector>
  </HeadingPairs>
  <TitlesOfParts>
    <vt:vector size="38" baseType="lpstr">
      <vt:lpstr>1_Office Theme</vt:lpstr>
      <vt:lpstr>Office Theme</vt:lpstr>
      <vt:lpstr>Equation</vt:lpstr>
      <vt:lpstr>Module 3: Foreign Exchange Market</vt:lpstr>
      <vt:lpstr>Definition of the Foreign Exchange Markets</vt:lpstr>
      <vt:lpstr>Functions of Foreign Exchange Markets</vt:lpstr>
      <vt:lpstr>Functions of Foreign Exchange Markets</vt:lpstr>
      <vt:lpstr>Functions of Foreign Exchange Markets</vt:lpstr>
      <vt:lpstr>Functions of Foreign Exchange Markets</vt:lpstr>
      <vt:lpstr>Functions of Foreign Exchange Markets</vt:lpstr>
      <vt:lpstr> Foreign Exchange Market Participants (Dealers)  </vt:lpstr>
      <vt:lpstr> Foreign Exchange Market Participants (Dealers)  </vt:lpstr>
      <vt:lpstr> Foreign Exchange Market Participants (Dealers)  </vt:lpstr>
      <vt:lpstr> Exchange Rate Systems  </vt:lpstr>
      <vt:lpstr>Slide 12</vt:lpstr>
      <vt:lpstr> Ensure BOP Equilibrium</vt:lpstr>
      <vt:lpstr>Monetary Autonomy</vt:lpstr>
      <vt:lpstr>Promotes economic stability</vt:lpstr>
      <vt:lpstr>Insulates domestic economy</vt:lpstr>
      <vt:lpstr>Stabilises the private speculation</vt:lpstr>
      <vt:lpstr>Easy to determine the exchange rate</vt:lpstr>
      <vt:lpstr>Smooth Adjustment in BOP</vt:lpstr>
      <vt:lpstr>Suitable for full employment</vt:lpstr>
      <vt:lpstr>Settles at Natural level</vt:lpstr>
      <vt:lpstr> Case against Flexible Exchange Rate  </vt:lpstr>
      <vt:lpstr> Case against Flexible Exchange Rate  </vt:lpstr>
      <vt:lpstr> Case against Flexible Exchange Rate  </vt:lpstr>
      <vt:lpstr>Managed Flexible Exchange Rate</vt:lpstr>
      <vt:lpstr>Reasons for Government Intervention </vt:lpstr>
      <vt:lpstr>2. To moderate costs of overvalued or undervalued exchange rates</vt:lpstr>
      <vt:lpstr>3. To smoothen the economic  adjustment process </vt:lpstr>
      <vt:lpstr>Slide 29</vt:lpstr>
      <vt:lpstr>‘Covered’ and  ‘Uncovered’ Arbitrage</vt:lpstr>
      <vt:lpstr>Example of Arbitrage</vt:lpstr>
      <vt:lpstr>Interest Rate Arbitrage or Interest Arbitrage</vt:lpstr>
      <vt:lpstr>Example of  Interest Arbitrage</vt:lpstr>
      <vt:lpstr>Example of  Interest Arbitrage</vt:lpstr>
      <vt:lpstr>Example of  Interest Arbitrage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abc</dc:creator>
  <cp:lastModifiedBy>OMSAI</cp:lastModifiedBy>
  <cp:revision>274</cp:revision>
  <dcterms:created xsi:type="dcterms:W3CDTF">2012-09-05T12:04:51Z</dcterms:created>
  <dcterms:modified xsi:type="dcterms:W3CDTF">2020-01-21T18:46:05Z</dcterms:modified>
</cp:coreProperties>
</file>